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49"/>
  </p:notesMasterIdLst>
  <p:handoutMasterIdLst>
    <p:handoutMasterId r:id="rId50"/>
  </p:handoutMasterIdLst>
  <p:sldIdLst>
    <p:sldId id="256" r:id="rId3"/>
    <p:sldId id="260" r:id="rId4"/>
    <p:sldId id="257" r:id="rId5"/>
    <p:sldId id="261" r:id="rId6"/>
    <p:sldId id="262" r:id="rId7"/>
    <p:sldId id="263" r:id="rId8"/>
    <p:sldId id="264" r:id="rId9"/>
    <p:sldId id="266" r:id="rId10"/>
    <p:sldId id="267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</p:sldIdLst>
  <p:sldSz cx="9144000" cy="5145088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5482B"/>
    <a:srgbClr val="C75806"/>
    <a:srgbClr val="00499F"/>
    <a:srgbClr val="0CC1E0"/>
    <a:srgbClr val="1B00FE"/>
    <a:srgbClr val="0CA3D7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58" autoAdjust="0"/>
    <p:restoredTop sz="94680" autoAdjust="0"/>
  </p:normalViewPr>
  <p:slideViewPr>
    <p:cSldViewPr>
      <p:cViewPr>
        <p:scale>
          <a:sx n="66" d="100"/>
          <a:sy n="66" d="100"/>
        </p:scale>
        <p:origin x="-2160" y="-81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333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44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ru-RU" altLang="ru-RU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ru-RU" altLang="ru-RU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text styles</a:t>
            </a:r>
          </a:p>
          <a:p>
            <a:pPr lvl="1"/>
            <a:r>
              <a:rPr lang="ru-RU" altLang="ru-RU"/>
              <a:t>Second level</a:t>
            </a:r>
          </a:p>
          <a:p>
            <a:pPr lvl="2"/>
            <a:r>
              <a:rPr lang="ru-RU" altLang="ru-RU"/>
              <a:t>Third level</a:t>
            </a:r>
          </a:p>
          <a:p>
            <a:pPr lvl="3"/>
            <a:r>
              <a:rPr lang="ru-RU" altLang="ru-RU"/>
              <a:t>Fourth level</a:t>
            </a:r>
          </a:p>
          <a:p>
            <a:pPr lvl="4"/>
            <a:r>
              <a:rPr lang="ru-RU" altLang="ru-RU"/>
              <a:t>Fifth level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ru-RU" altLang="ru-RU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E8A56E47-2E6A-4370-BFD2-60CC4C37914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267550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2357438"/>
            <a:ext cx="6048375" cy="1135062"/>
          </a:xfrm>
          <a:ln>
            <a:noFill/>
          </a:ln>
          <a:effectLst/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ru-RU" altLang="ru-RU" noProof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47813" y="3851275"/>
            <a:ext cx="6048375" cy="377825"/>
          </a:xfrm>
          <a:ln>
            <a:noFill/>
          </a:ln>
          <a:effectLst/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ru-RU" altLang="ru-RU" noProof="0" dirty="0" err="1"/>
              <a:t>Click</a:t>
            </a:r>
            <a:r>
              <a:rPr lang="ru-RU" altLang="ru-RU" noProof="0" dirty="0"/>
              <a:t> </a:t>
            </a:r>
            <a:r>
              <a:rPr lang="ru-RU" altLang="ru-RU" noProof="0" dirty="0" err="1"/>
              <a:t>to</a:t>
            </a:r>
            <a:r>
              <a:rPr lang="ru-RU" altLang="ru-RU" noProof="0" dirty="0"/>
              <a:t> </a:t>
            </a:r>
            <a:r>
              <a:rPr lang="ru-RU" altLang="ru-RU" noProof="0" dirty="0" err="1"/>
              <a:t>edit</a:t>
            </a:r>
            <a:r>
              <a:rPr lang="ru-RU" altLang="ru-RU" noProof="0" dirty="0"/>
              <a:t> </a:t>
            </a:r>
            <a:r>
              <a:rPr lang="ru-RU" altLang="ru-RU" noProof="0" dirty="0" err="1"/>
              <a:t>Master</a:t>
            </a:r>
            <a:r>
              <a:rPr lang="ru-RU" altLang="ru-RU" noProof="0" dirty="0"/>
              <a:t> </a:t>
            </a:r>
            <a:r>
              <a:rPr lang="ru-RU" altLang="ru-RU" noProof="0" dirty="0" err="1"/>
              <a:t>subtitle</a:t>
            </a:r>
            <a:r>
              <a:rPr lang="ru-RU" altLang="ru-RU" noProof="0" dirty="0"/>
              <a:t> </a:t>
            </a:r>
            <a:r>
              <a:rPr lang="ru-RU" altLang="ru-RU" noProof="0" dirty="0" err="1"/>
              <a:t>style</a:t>
            </a:r>
            <a:endParaRPr lang="ru-RU" altLang="ru-RU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78A19A-B1B5-4872-BD61-D75A36576772}" type="slidenum">
              <a:rPr lang="en-GB" altLang="ru-RU"/>
              <a:pPr/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1826374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268288"/>
            <a:ext cx="2051050" cy="39973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68288"/>
            <a:ext cx="6003925" cy="39973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9D0320-11DD-4ED4-AD13-2C84CFAA9A87}" type="slidenum">
              <a:rPr lang="en-GB" altLang="ru-RU"/>
              <a:pPr/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2170612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331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6238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5E9FA-52B1-43D7-9A0A-3DC8C9C9212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7209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16E2-EEEA-4C65-930C-B260DDA053E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0148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2400" cy="10207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2400" cy="11255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ADBDB9-708D-42F9-A5E0-79635382616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92530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31913" y="1204913"/>
            <a:ext cx="3600450" cy="3395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4763" y="1204913"/>
            <a:ext cx="3602037" cy="3395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AD7816-22C3-41E1-BE37-7D1C66BA528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07574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102D1-4F79-401E-977B-797508E8862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55593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FB1EA2-279D-4457-A779-132FB621DCF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25722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B0CCE9-18A6-456F-B0A3-98B08B68E5D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610047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9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C9EAB-D4F2-4CCC-95B7-D09553F846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3402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1FAFE3-35D7-49A6-B048-714EDBCA669A}" type="slidenum">
              <a:rPr lang="en-GB" altLang="ru-RU"/>
              <a:pPr/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37245515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428D2-3CCD-4CE4-921C-0D0F596FD8B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7803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B754F3-2D2A-427C-9D5B-4F5C99E6D44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26242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8475" y="196850"/>
            <a:ext cx="1838325" cy="44037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31913" y="196850"/>
            <a:ext cx="5364162" cy="44037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6076C8-A096-4B12-8194-E8B31EB8ACE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0550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2400" cy="10207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2400" cy="11255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86BC35-6093-41AE-A84C-AB6DB173F06C}" type="slidenum">
              <a:rPr lang="en-GB" altLang="ru-RU"/>
              <a:pPr/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1604771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347788"/>
            <a:ext cx="4027487" cy="291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47788"/>
            <a:ext cx="4027488" cy="291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466538-1AAD-47AA-AE8D-69198B7FBC9A}" type="slidenum">
              <a:rPr lang="en-GB" altLang="ru-RU"/>
              <a:pPr/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140473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AE654B-5119-4878-AEF8-AC4C1E1EE5B2}" type="slidenum">
              <a:rPr lang="en-GB" altLang="ru-RU"/>
              <a:pPr/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284603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AE075F-927D-4F9C-82E8-2B930B4B5C22}" type="slidenum">
              <a:rPr lang="en-GB" altLang="ru-RU"/>
              <a:pPr/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2123192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72007-23D8-4FD1-AF19-1FF3D2BA4796}" type="slidenum">
              <a:rPr lang="en-GB" altLang="ru-RU"/>
              <a:pPr/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3818997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9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F210A2-15E0-4736-8255-94735683A2D5}" type="slidenum">
              <a:rPr lang="en-GB" altLang="ru-RU"/>
              <a:pPr/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3309177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54645C-7C3A-44A4-A311-9FC3247ABA17}" type="slidenum">
              <a:rPr lang="en-GB" altLang="ru-RU"/>
              <a:pPr/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822387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268288"/>
            <a:ext cx="8207375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347788"/>
            <a:ext cx="8207375" cy="291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text styles</a:t>
            </a:r>
          </a:p>
          <a:p>
            <a:pPr lvl="1"/>
            <a:r>
              <a:rPr lang="ru-RU" altLang="ru-RU"/>
              <a:t>Second level</a:t>
            </a:r>
          </a:p>
          <a:p>
            <a:pPr lvl="2"/>
            <a:r>
              <a:rPr lang="ru-RU" altLang="ru-RU"/>
              <a:t>Third level</a:t>
            </a:r>
          </a:p>
          <a:p>
            <a:pPr lvl="3"/>
            <a:r>
              <a:rPr lang="ru-RU" altLang="ru-RU"/>
              <a:t>Fourth level</a:t>
            </a:r>
          </a:p>
          <a:p>
            <a:pPr lvl="4"/>
            <a:r>
              <a:rPr lang="ru-RU" altLang="ru-RU"/>
              <a:t>Fifth level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838700"/>
            <a:ext cx="21336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rgbClr val="1C1C1C"/>
                </a:solidFill>
                <a:latin typeface="+mn-lt"/>
              </a:defRPr>
            </a:lvl1pPr>
          </a:lstStyle>
          <a:p>
            <a:endParaRPr lang="en-GB" altLang="ru-RU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838700"/>
            <a:ext cx="28956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900" b="0">
                <a:solidFill>
                  <a:srgbClr val="1C1C1C"/>
                </a:solidFill>
                <a:latin typeface="+mn-lt"/>
              </a:defRPr>
            </a:lvl1pPr>
          </a:lstStyle>
          <a:p>
            <a:endParaRPr lang="en-GB" altLang="ru-RU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838700"/>
            <a:ext cx="2122488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 b="0">
                <a:solidFill>
                  <a:srgbClr val="1C1C1C"/>
                </a:solidFill>
                <a:latin typeface="+mn-lt"/>
              </a:defRPr>
            </a:lvl1pPr>
          </a:lstStyle>
          <a:p>
            <a:fld id="{D2BD5148-E8F3-47AB-9897-5D068E0BE35A}" type="slidenum">
              <a:rPr lang="en-GB" altLang="ru-RU"/>
              <a:pPr/>
              <a:t>‹#›</a:t>
            </a:fld>
            <a:endParaRPr lang="en-GB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601010"/>
          </a:solidFill>
          <a:latin typeface="Georg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601010"/>
          </a:solidFill>
          <a:latin typeface="Georg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601010"/>
          </a:solidFill>
          <a:latin typeface="Georg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601010"/>
          </a:solidFill>
          <a:latin typeface="Georg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601010"/>
          </a:solidFill>
          <a:latin typeface="Georg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601010"/>
          </a:solidFill>
          <a:latin typeface="Georg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601010"/>
          </a:solidFill>
          <a:latin typeface="Georg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601010"/>
          </a:solidFill>
          <a:latin typeface="Georgia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C1C1C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C1C1C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C1C1C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C1C1C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31913" y="196850"/>
            <a:ext cx="7342187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title style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31913" y="1204913"/>
            <a:ext cx="7354887" cy="339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text styles</a:t>
            </a:r>
          </a:p>
          <a:p>
            <a:pPr lvl="1"/>
            <a:r>
              <a:rPr lang="ru-RU" altLang="ru-RU"/>
              <a:t>Second level</a:t>
            </a:r>
          </a:p>
          <a:p>
            <a:pPr lvl="2"/>
            <a:r>
              <a:rPr lang="ru-RU" altLang="ru-RU"/>
              <a:t>Third level</a:t>
            </a:r>
          </a:p>
          <a:p>
            <a:pPr lvl="3"/>
            <a:r>
              <a:rPr lang="ru-RU" altLang="ru-RU"/>
              <a:t>Fourth level</a:t>
            </a:r>
          </a:p>
          <a:p>
            <a:pPr lvl="4"/>
            <a:r>
              <a:rPr lang="ru-RU" altLang="ru-RU"/>
              <a:t>Fifth level</a:t>
            </a:r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841875"/>
            <a:ext cx="2133600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841875"/>
            <a:ext cx="2895600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900" b="0">
                <a:solidFill>
                  <a:srgbClr val="1C1C1C"/>
                </a:solidFill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190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841875"/>
            <a:ext cx="2133600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 b="0">
                <a:solidFill>
                  <a:srgbClr val="1C1C1C"/>
                </a:solidFill>
                <a:latin typeface="+mn-lt"/>
              </a:defRPr>
            </a:lvl1pPr>
          </a:lstStyle>
          <a:p>
            <a:fld id="{3C731832-5850-4A36-B0B2-3A8EFF48616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ysClr val="windowText" lastClr="00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601010"/>
          </a:solidFill>
          <a:latin typeface="Georg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601010"/>
          </a:solidFill>
          <a:latin typeface="Georg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601010"/>
          </a:solidFill>
          <a:latin typeface="Georg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601010"/>
          </a:solidFill>
          <a:latin typeface="Georg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601010"/>
          </a:solidFill>
          <a:latin typeface="Georg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601010"/>
          </a:solidFill>
          <a:latin typeface="Georg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601010"/>
          </a:solidFill>
          <a:latin typeface="Georg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601010"/>
          </a:solidFill>
          <a:latin typeface="Georgia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C1C1C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C1C1C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C1C1C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C1C1C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3563888" y="3542854"/>
            <a:ext cx="5327650" cy="1189037"/>
          </a:xfrm>
          <a:noFill/>
          <a:ln>
            <a:noFill/>
          </a:ln>
          <a:effectLst/>
        </p:spPr>
        <p:txBody>
          <a:bodyPr anchor="b"/>
          <a:lstStyle/>
          <a:p>
            <a:pPr algn="r"/>
            <a:r>
              <a:rPr lang="en-US" altLang="ru-RU" sz="4400" dirty="0">
                <a:latin typeface="Palatino Linotype" pitchFamily="18" charset="0"/>
                <a:ea typeface="Roboto" pitchFamily="2" charset="0"/>
                <a:cs typeface="Arial" panose="020B0604020202020204" pitchFamily="34" charset="0"/>
              </a:rPr>
              <a:t>Injuries. Wounds.</a:t>
            </a: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3563888" y="4642991"/>
            <a:ext cx="532765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2000">
                <a:solidFill>
                  <a:srgbClr val="601010"/>
                </a:solidFill>
                <a:latin typeface="Georgia" pitchFamily="18" charset="0"/>
              </a:defRPr>
            </a:lvl1pPr>
            <a:lvl2pPr algn="ctr">
              <a:spcBef>
                <a:spcPct val="20000"/>
              </a:spcBef>
              <a:defRPr sz="2000">
                <a:solidFill>
                  <a:srgbClr val="1C1C1C"/>
                </a:solidFill>
                <a:latin typeface="Georgia" pitchFamily="18" charset="0"/>
              </a:defRPr>
            </a:lvl2pPr>
            <a:lvl3pPr algn="ctr">
              <a:spcBef>
                <a:spcPct val="20000"/>
              </a:spcBef>
              <a:defRPr sz="2000">
                <a:solidFill>
                  <a:srgbClr val="1C1C1C"/>
                </a:solidFill>
                <a:latin typeface="Georgia" pitchFamily="18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rgbClr val="1C1C1C"/>
                </a:solidFill>
                <a:latin typeface="Georgia" pitchFamily="18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rgbClr val="1C1C1C"/>
                </a:solidFill>
                <a:latin typeface="Georgia" pitchFamily="18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Georgia" pitchFamily="18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Georgia" pitchFamily="18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Georgia" pitchFamily="18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Georgia" pitchFamily="18" charset="0"/>
              </a:defRPr>
            </a:lvl9pPr>
          </a:lstStyle>
          <a:p>
            <a:pPr algn="r"/>
            <a:r>
              <a:rPr lang="sr-Latn-RS" altLang="ru-RU" b="0" dirty="0" smtClean="0">
                <a:solidFill>
                  <a:schemeClr val="tx2"/>
                </a:solidFill>
                <a:latin typeface="Palatino Linotype" pitchFamily="18" charset="0"/>
                <a:ea typeface="Roboto light" pitchFamily="2" charset="0"/>
                <a:cs typeface="Arial" panose="020B0604020202020204" pitchFamily="34" charset="0"/>
              </a:rPr>
              <a:t>Assistant Professor Dr Bojan Z. Milosevic</a:t>
            </a:r>
            <a:endParaRPr lang="uk-UA" altLang="ru-RU" b="0" dirty="0">
              <a:solidFill>
                <a:schemeClr val="tx2"/>
              </a:solidFill>
              <a:latin typeface="Palatino Linotype" pitchFamily="18" charset="0"/>
              <a:ea typeface="Roboto light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2264"/>
            <a:ext cx="8207375" cy="434727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Crush Injuries and </a:t>
            </a:r>
            <a:r>
              <a:rPr lang="en-US" dirty="0" smtClean="0">
                <a:latin typeface="Palatino Linotype" pitchFamily="18" charset="0"/>
              </a:rPr>
              <a:t>Complications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556320"/>
            <a:ext cx="8207375" cy="4464496"/>
          </a:xfrm>
        </p:spPr>
        <p:txBody>
          <a:bodyPr/>
          <a:lstStyle/>
          <a:p>
            <a:r>
              <a:rPr lang="en-US" sz="1100" b="1" dirty="0" smtClean="0">
                <a:latin typeface="Palatino Linotype" pitchFamily="18" charset="0"/>
              </a:rPr>
              <a:t>Definition</a:t>
            </a:r>
            <a:r>
              <a:rPr lang="en-US" sz="11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Result of being trapped under soil, ore, collapsed walls, or solid materials.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Commonly affects extremities but any body part can be impacted.</a:t>
            </a:r>
          </a:p>
          <a:p>
            <a:r>
              <a:rPr lang="en-US" sz="1100" b="1" dirty="0">
                <a:latin typeface="Palatino Linotype" pitchFamily="18" charset="0"/>
              </a:rPr>
              <a:t>Severity Determinants</a:t>
            </a:r>
            <a:r>
              <a:rPr lang="en-US" sz="11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Force duration, body part compressed, and compression surface.</a:t>
            </a:r>
          </a:p>
          <a:p>
            <a:r>
              <a:rPr lang="en-US" sz="1100" b="1" dirty="0">
                <a:latin typeface="Palatino Linotype" pitchFamily="18" charset="0"/>
              </a:rPr>
              <a:t>Outcomes</a:t>
            </a:r>
            <a:r>
              <a:rPr lang="en-US" sz="11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Simple to multiple bone fractures.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External/internal bleeding.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Altered consciousness to cessation of breathing/heart activity.</a:t>
            </a:r>
          </a:p>
          <a:p>
            <a:r>
              <a:rPr lang="en-US" sz="1100" b="1" dirty="0">
                <a:latin typeface="Palatino Linotype" pitchFamily="18" charset="0"/>
              </a:rPr>
              <a:t>Crush Syndrome</a:t>
            </a:r>
            <a:r>
              <a:rPr lang="en-US" sz="11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Excessive force on muscle group over time.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Release of toxic products (e.g. myoglobin, potassium) → kidney, heart damage, and other vital organs.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Symptoms: Pale, cold skin, lack of pain, weak pulse, decreased urination, muscle weakness, altered consciousness to coma.</a:t>
            </a:r>
          </a:p>
          <a:p>
            <a:r>
              <a:rPr lang="en-US" sz="1100" b="1" dirty="0">
                <a:latin typeface="Palatino Linotype" pitchFamily="18" charset="0"/>
              </a:rPr>
              <a:t>Initial Management</a:t>
            </a:r>
            <a:r>
              <a:rPr lang="en-US" sz="11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Safe, careful removal of debris.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Assess breathing, cardiac activity, consciousness.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Begin cardio-pulmonary-cerebral resuscitation if necessary.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Ensure airway clearance.</a:t>
            </a:r>
          </a:p>
          <a:p>
            <a:r>
              <a:rPr lang="en-US" sz="1100" b="1" dirty="0">
                <a:latin typeface="Palatino Linotype" pitchFamily="18" charset="0"/>
              </a:rPr>
              <a:t>Hospital Care</a:t>
            </a:r>
            <a:r>
              <a:rPr lang="en-US" sz="11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Even if seemingly fine, hospital evaluation is mandatory.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Risk of small blood clots leading to embolisms, heart/brain/kidney infarcts.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IV fluid replacement, rapid diagnostics, potential surgery, renal function monitoring.</a:t>
            </a:r>
          </a:p>
          <a:p>
            <a:endParaRPr lang="en-US" sz="11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10</a:t>
            </a:fld>
            <a:endParaRPr lang="en-GB" alt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628328"/>
            <a:ext cx="2222737" cy="2194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391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2264"/>
            <a:ext cx="8207375" cy="578743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Blast Injuries: Mechanisms and Implications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56320"/>
            <a:ext cx="6767983" cy="4320480"/>
          </a:xfrm>
        </p:spPr>
        <p:txBody>
          <a:bodyPr/>
          <a:lstStyle/>
          <a:p>
            <a:r>
              <a:rPr lang="en-US" sz="1600" b="1" dirty="0" smtClean="0">
                <a:latin typeface="Palatino Linotype" pitchFamily="18" charset="0"/>
              </a:rPr>
              <a:t>Definition</a:t>
            </a:r>
            <a:r>
              <a:rPr lang="en-US" sz="1600" dirty="0">
                <a:latin typeface="Palatino Linotype" pitchFamily="18" charset="0"/>
              </a:rPr>
              <a:t>: Blast injuries result from high-pressure waves from explosions in both warfare and civilian settings.</a:t>
            </a:r>
          </a:p>
          <a:p>
            <a:r>
              <a:rPr lang="en-US" sz="1600" b="1" dirty="0">
                <a:latin typeface="Palatino Linotype" pitchFamily="18" charset="0"/>
              </a:rPr>
              <a:t>Mechanisms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i="1" dirty="0">
                <a:latin typeface="Palatino Linotype" pitchFamily="18" charset="0"/>
              </a:rPr>
              <a:t>Primary</a:t>
            </a:r>
            <a:r>
              <a:rPr lang="en-US" sz="1600" dirty="0">
                <a:latin typeface="Palatino Linotype" pitchFamily="18" charset="0"/>
              </a:rPr>
              <a:t>: Direct impact of initial explosive wave, especially in enclosed spaces. Resultant internal organ rupture due to rapid pressure changes.</a:t>
            </a:r>
          </a:p>
          <a:p>
            <a:pPr lvl="1"/>
            <a:r>
              <a:rPr lang="en-US" sz="1600" i="1" dirty="0">
                <a:latin typeface="Palatino Linotype" pitchFamily="18" charset="0"/>
              </a:rPr>
              <a:t>Secondary</a:t>
            </a:r>
            <a:r>
              <a:rPr lang="en-US" sz="1600" dirty="0">
                <a:latin typeface="Palatino Linotype" pitchFamily="18" charset="0"/>
              </a:rPr>
              <a:t>: Injuries from airborne projectiles (e.g. shrapnel) propelled by the explosive wave.</a:t>
            </a:r>
          </a:p>
          <a:p>
            <a:pPr lvl="1"/>
            <a:r>
              <a:rPr lang="en-US" sz="1600" i="1" dirty="0">
                <a:latin typeface="Palatino Linotype" pitchFamily="18" charset="0"/>
              </a:rPr>
              <a:t>Tertiary</a:t>
            </a:r>
            <a:r>
              <a:rPr lang="en-US" sz="1600" dirty="0">
                <a:latin typeface="Palatino Linotype" pitchFamily="18" charset="0"/>
              </a:rPr>
              <a:t>: Acceleration-deceleration injuries from the force moving the victim. Potential for internal ruptures due to body positional changes.</a:t>
            </a:r>
          </a:p>
          <a:p>
            <a:pPr lvl="1"/>
            <a:r>
              <a:rPr lang="en-US" sz="1600" i="1" dirty="0">
                <a:latin typeface="Palatino Linotype" pitchFamily="18" charset="0"/>
              </a:rPr>
              <a:t>Quaternary</a:t>
            </a:r>
            <a:r>
              <a:rPr lang="en-US" sz="1600" dirty="0">
                <a:latin typeface="Palatino Linotype" pitchFamily="18" charset="0"/>
              </a:rPr>
              <a:t>: Associated factors including burns, crush injuries from debris, and chemical/biological/radiological exposures.</a:t>
            </a:r>
          </a:p>
          <a:p>
            <a:r>
              <a:rPr lang="en-US" sz="1600" b="1" dirty="0">
                <a:latin typeface="Palatino Linotype" pitchFamily="18" charset="0"/>
              </a:rPr>
              <a:t>Implications</a:t>
            </a:r>
            <a:r>
              <a:rPr lang="en-US" sz="1600" dirty="0">
                <a:latin typeface="Palatino Linotype" pitchFamily="18" charset="0"/>
              </a:rPr>
              <a:t>: External injuries may not reflect the severity of internal damage. Proximity to the explosion, protective measures, and environment significantly influence injury type and severity.</a:t>
            </a:r>
          </a:p>
          <a:p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11</a:t>
            </a:fld>
            <a:endParaRPr lang="en-GB" alt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924472"/>
            <a:ext cx="25622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679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96280"/>
            <a:ext cx="8207375" cy="576064"/>
          </a:xfrm>
        </p:spPr>
        <p:txBody>
          <a:bodyPr/>
          <a:lstStyle/>
          <a:p>
            <a:r>
              <a:rPr lang="sr-Latn-RS" dirty="0" smtClean="0">
                <a:latin typeface="Palatino Linotype" pitchFamily="18" charset="0"/>
              </a:rPr>
              <a:t>B</a:t>
            </a:r>
            <a:r>
              <a:rPr lang="en-US" dirty="0" smtClean="0">
                <a:latin typeface="Palatino Linotype" pitchFamily="18" charset="0"/>
              </a:rPr>
              <a:t>last </a:t>
            </a:r>
            <a:r>
              <a:rPr lang="en-US" dirty="0">
                <a:latin typeface="Palatino Linotype" pitchFamily="18" charset="0"/>
              </a:rPr>
              <a:t>Syndromes: Classification and Clinical 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73" y="988368"/>
            <a:ext cx="7718980" cy="2917825"/>
          </a:xfrm>
        </p:spPr>
        <p:txBody>
          <a:bodyPr/>
          <a:lstStyle/>
          <a:p>
            <a:r>
              <a:rPr lang="en-US" sz="1400" b="1" dirty="0" smtClean="0">
                <a:latin typeface="Palatino Linotype" pitchFamily="18" charset="0"/>
              </a:rPr>
              <a:t>Air </a:t>
            </a:r>
            <a:r>
              <a:rPr lang="en-US" sz="1400" b="1" dirty="0">
                <a:latin typeface="Palatino Linotype" pitchFamily="18" charset="0"/>
              </a:rPr>
              <a:t>Blast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Originates from a sudden air movement from the explosion's center.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Commonly affects the chest, lungs, and eardrums.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Clinical Signs: Chest pain, dyspnea, cyanosis, hemoptysis, signs of shock, and deafness (from eardrum rupture).</a:t>
            </a:r>
          </a:p>
          <a:p>
            <a:r>
              <a:rPr lang="en-US" sz="1400" b="1" dirty="0">
                <a:latin typeface="Palatino Linotype" pitchFamily="18" charset="0"/>
              </a:rPr>
              <a:t>Water Blast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Result of underwater explosions (e.g., mines, torpedoes).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Slow energy dissipation leading to injuries even from greater distances.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Clinical Signs: Symptoms of acute abdomen, peritonitis, intra-abdominal bleeding, hematemesis, melena, </a:t>
            </a:r>
            <a:r>
              <a:rPr lang="en-US" sz="1400" dirty="0" err="1">
                <a:latin typeface="Palatino Linotype" pitchFamily="18" charset="0"/>
              </a:rPr>
              <a:t>enterorrhagia</a:t>
            </a:r>
            <a:r>
              <a:rPr lang="en-US" sz="1400" dirty="0">
                <a:latin typeface="Palatino Linotype" pitchFamily="18" charset="0"/>
              </a:rPr>
              <a:t>, and hematuria.</a:t>
            </a:r>
          </a:p>
          <a:p>
            <a:r>
              <a:rPr lang="en-US" sz="1400" b="1" dirty="0">
                <a:latin typeface="Palatino Linotype" pitchFamily="18" charset="0"/>
              </a:rPr>
              <a:t>Solid Blast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Occurs due to the transmission of shock waves through solid matter.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Primarily injures lower extremities, with potential injuries to upper body and internal organs.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Management: Similar to crush injuries, focus on clinical signs of organ damage.</a:t>
            </a:r>
          </a:p>
          <a:p>
            <a:endParaRPr lang="en-US" sz="14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12</a:t>
            </a:fld>
            <a:endParaRPr lang="en-GB" alt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84316"/>
            <a:ext cx="2011680" cy="1479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40502"/>
            <a:ext cx="1645920" cy="1075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428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24273"/>
            <a:ext cx="8207375" cy="576064"/>
          </a:xfrm>
        </p:spPr>
        <p:txBody>
          <a:bodyPr/>
          <a:lstStyle/>
          <a:p>
            <a:r>
              <a:rPr lang="en-US" sz="2800" dirty="0">
                <a:latin typeface="Palatino Linotype" pitchFamily="18" charset="0"/>
              </a:rPr>
              <a:t>Phases of Clinical Presentation in Traumatized Patients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844352"/>
            <a:ext cx="8207375" cy="4176464"/>
          </a:xfrm>
        </p:spPr>
        <p:txBody>
          <a:bodyPr/>
          <a:lstStyle/>
          <a:p>
            <a:r>
              <a:rPr lang="en-US" sz="1600" b="1" dirty="0">
                <a:latin typeface="Palatino Linotype" pitchFamily="18" charset="0"/>
              </a:rPr>
              <a:t>Phase 1 (0-48 hours)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Manifestation of Systemic Inflammatory Response Syndrome (SIRS).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Features: Stress-induced tachycardia, elevated blood pressure, increased minute volume, reduced diuresis, fever post 24h, pain, and bleeding.</a:t>
            </a:r>
          </a:p>
          <a:p>
            <a:pPr lvl="1"/>
            <a:r>
              <a:rPr lang="en-US" sz="1600" dirty="0" err="1">
                <a:latin typeface="Palatino Linotype" pitchFamily="18" charset="0"/>
              </a:rPr>
              <a:t>Bradycardia</a:t>
            </a:r>
            <a:r>
              <a:rPr lang="en-US" sz="1600" dirty="0">
                <a:latin typeface="Palatino Linotype" pitchFamily="18" charset="0"/>
              </a:rPr>
              <a:t> or absence of tachycardia: Poor prognostic sign.</a:t>
            </a:r>
          </a:p>
          <a:p>
            <a:r>
              <a:rPr lang="en-US" sz="1600" b="1" dirty="0">
                <a:latin typeface="Palatino Linotype" pitchFamily="18" charset="0"/>
              </a:rPr>
              <a:t>Phase 2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Delayed wound healing, weight loss, and </a:t>
            </a:r>
            <a:r>
              <a:rPr lang="en-US" sz="1600" dirty="0" err="1">
                <a:latin typeface="Palatino Linotype" pitchFamily="18" charset="0"/>
              </a:rPr>
              <a:t>hypoalbuminemia</a:t>
            </a:r>
            <a:r>
              <a:rPr lang="en-US" sz="1600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Metabolic shifts: Initial hyperglycemia followed by hypoglycemia.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Possible development: Septic syndrome, Multiple Organ Dysfunction Syndrome (MODS), Acute Respiratory Distress Syndrome (ARDS), and renal insufficiency.</a:t>
            </a:r>
          </a:p>
          <a:p>
            <a:r>
              <a:rPr lang="en-US" sz="1600" b="1" dirty="0">
                <a:latin typeface="Palatino Linotype" pitchFamily="18" charset="0"/>
              </a:rPr>
              <a:t>Phase 3 (Weeks to Months)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Recovery phase due to therapeutic interventions.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Restoration of metabolism, protein, carbohydrate, and fat </a:t>
            </a:r>
            <a:r>
              <a:rPr lang="en-US" sz="1600" dirty="0" err="1">
                <a:latin typeface="Palatino Linotype" pitchFamily="18" charset="0"/>
              </a:rPr>
              <a:t>reaccumulation</a:t>
            </a:r>
            <a:r>
              <a:rPr lang="en-US" sz="1600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Normalization of cardiorespiratory and gastrointestinal functions, improved clinical presentation, and appetite</a:t>
            </a:r>
          </a:p>
          <a:p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13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349754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24273"/>
            <a:ext cx="8207375" cy="432048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Timeline of Trauma-Induced Mortality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628328"/>
            <a:ext cx="6623967" cy="4392488"/>
          </a:xfrm>
        </p:spPr>
        <p:txBody>
          <a:bodyPr/>
          <a:lstStyle/>
          <a:p>
            <a:r>
              <a:rPr lang="en-US" sz="1600" b="1" dirty="0" smtClean="0">
                <a:latin typeface="Palatino Linotype" pitchFamily="18" charset="0"/>
              </a:rPr>
              <a:t>Immediate </a:t>
            </a:r>
            <a:r>
              <a:rPr lang="en-US" sz="1600" b="1" dirty="0">
                <a:latin typeface="Palatino Linotype" pitchFamily="18" charset="0"/>
              </a:rPr>
              <a:t>Death (Seconds to Minutes)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Due to severe injuries to the heart, aorta, brain, spinal cord, and cervical spine.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Typically, unsalvageable patients.</a:t>
            </a:r>
          </a:p>
          <a:p>
            <a:r>
              <a:rPr lang="en-US" sz="1600" b="1" dirty="0">
                <a:latin typeface="Palatino Linotype" pitchFamily="18" charset="0"/>
              </a:rPr>
              <a:t>Delayed Death (Minutes to Hours)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Occurs usually within the first hour post-accident.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Caused by </a:t>
            </a:r>
            <a:r>
              <a:rPr lang="en-US" sz="1600" dirty="0" err="1">
                <a:latin typeface="Palatino Linotype" pitchFamily="18" charset="0"/>
              </a:rPr>
              <a:t>hemato</a:t>
            </a:r>
            <a:r>
              <a:rPr lang="en-US" sz="1600" dirty="0">
                <a:latin typeface="Palatino Linotype" pitchFamily="18" charset="0"/>
              </a:rPr>
              <a:t>/pneumothorax, intracranial hematomas, intra-abdominal injuries (liver, spleen ruptures), major pelvic injuries, and significant blood loss from multiple long bone fractures.</a:t>
            </a:r>
          </a:p>
          <a:p>
            <a:r>
              <a:rPr lang="en-US" sz="1600" b="1" dirty="0">
                <a:latin typeface="Palatino Linotype" pitchFamily="18" charset="0"/>
              </a:rPr>
              <a:t>Late Death (Days to Weeks)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Results from secondary organ damage and late complications.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Complications include sepsis and Multiple Organ Dysfunction Syndrome (MODS).</a:t>
            </a:r>
          </a:p>
          <a:p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14</a:t>
            </a:fld>
            <a:endParaRPr lang="en-GB" alt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857282"/>
            <a:ext cx="2377440" cy="1495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913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2265"/>
            <a:ext cx="8207375" cy="504056"/>
          </a:xfrm>
        </p:spPr>
        <p:txBody>
          <a:bodyPr/>
          <a:lstStyle/>
          <a:p>
            <a:r>
              <a:rPr lang="en-US" dirty="0" err="1">
                <a:latin typeface="Palatino Linotype" pitchFamily="18" charset="0"/>
              </a:rPr>
              <a:t>Prehospital</a:t>
            </a:r>
            <a:r>
              <a:rPr lang="en-US" dirty="0">
                <a:latin typeface="Palatino Linotype" pitchFamily="18" charset="0"/>
              </a:rPr>
              <a:t> Care of Traumatized Patients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556320"/>
            <a:ext cx="6911999" cy="4320480"/>
          </a:xfrm>
        </p:spPr>
        <p:txBody>
          <a:bodyPr/>
          <a:lstStyle/>
          <a:p>
            <a:r>
              <a:rPr lang="en-US" sz="1600" b="1" dirty="0" err="1" smtClean="0">
                <a:latin typeface="Palatino Linotype" pitchFamily="18" charset="0"/>
              </a:rPr>
              <a:t>Prehospital</a:t>
            </a:r>
            <a:r>
              <a:rPr lang="en-US" sz="1600" b="1" dirty="0" smtClean="0">
                <a:latin typeface="Palatino Linotype" pitchFamily="18" charset="0"/>
              </a:rPr>
              <a:t> </a:t>
            </a:r>
            <a:r>
              <a:rPr lang="en-US" sz="1600" b="1" dirty="0">
                <a:latin typeface="Palatino Linotype" pitchFamily="18" charset="0"/>
              </a:rPr>
              <a:t>Treatment Approaches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b="1" dirty="0">
                <a:latin typeface="Palatino Linotype" pitchFamily="18" charset="0"/>
              </a:rPr>
              <a:t>Stay and Treat</a:t>
            </a:r>
            <a:r>
              <a:rPr lang="en-US" sz="1600" dirty="0">
                <a:latin typeface="Palatino Linotype" pitchFamily="18" charset="0"/>
              </a:rPr>
              <a:t>: Comprehensive on-site care with full vital function stabilization.</a:t>
            </a:r>
          </a:p>
          <a:p>
            <a:pPr lvl="1"/>
            <a:r>
              <a:rPr lang="en-US" sz="1600" b="1" dirty="0">
                <a:latin typeface="Palatino Linotype" pitchFamily="18" charset="0"/>
              </a:rPr>
              <a:t>Scoop and Run</a:t>
            </a:r>
            <a:r>
              <a:rPr lang="en-US" sz="1600" dirty="0">
                <a:latin typeface="Palatino Linotype" pitchFamily="18" charset="0"/>
              </a:rPr>
              <a:t>: Rapid transport with minimal onsite intervention.</a:t>
            </a:r>
          </a:p>
          <a:p>
            <a:pPr lvl="1"/>
            <a:r>
              <a:rPr lang="en-US" sz="1600" b="1" dirty="0">
                <a:latin typeface="Palatino Linotype" pitchFamily="18" charset="0"/>
              </a:rPr>
              <a:t>Treat and Run</a:t>
            </a:r>
            <a:r>
              <a:rPr lang="en-US" sz="1600" dirty="0">
                <a:latin typeface="Palatino Linotype" pitchFamily="18" charset="0"/>
              </a:rPr>
              <a:t>: Significant onsite care followed by swift transportation to medical facility.</a:t>
            </a:r>
          </a:p>
          <a:p>
            <a:r>
              <a:rPr lang="en-US" sz="1600" b="1" dirty="0">
                <a:latin typeface="Palatino Linotype" pitchFamily="18" charset="0"/>
              </a:rPr>
              <a:t>Key Principles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Timely intervention is crucial: Outcomes hinge on the time from accident to definitive care.</a:t>
            </a:r>
          </a:p>
          <a:p>
            <a:pPr lvl="1"/>
            <a:r>
              <a:rPr lang="en-US" sz="1600" b="1" dirty="0">
                <a:latin typeface="Palatino Linotype" pitchFamily="18" charset="0"/>
              </a:rPr>
              <a:t>3-R Principle</a:t>
            </a:r>
            <a:r>
              <a:rPr lang="en-US" sz="1600" dirty="0">
                <a:latin typeface="Palatino Linotype" pitchFamily="18" charset="0"/>
              </a:rPr>
              <a:t>: "Get the right patient to the right hospital at the right time."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Importance of triage in mass casualty situations: Prioritizing patients based on prognosis.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Initial steps include trauma reconstruction, timely and quality triage, vital function assessment, injury type evaluation, and lifesaving interventions.</a:t>
            </a:r>
          </a:p>
          <a:p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15</a:t>
            </a:fld>
            <a:endParaRPr lang="en-GB" alt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204394"/>
            <a:ext cx="2468880" cy="1552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644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589"/>
            <a:ext cx="8207375" cy="410716"/>
          </a:xfrm>
        </p:spPr>
        <p:txBody>
          <a:bodyPr/>
          <a:lstStyle/>
          <a:p>
            <a:r>
              <a:rPr lang="en-US" sz="2800" dirty="0">
                <a:latin typeface="Palatino Linotype" pitchFamily="18" charset="0"/>
              </a:rPr>
              <a:t>: Emergency Life-Saving Therapeutic Measures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05" y="412304"/>
            <a:ext cx="6771043" cy="4536504"/>
          </a:xfrm>
        </p:spPr>
        <p:txBody>
          <a:bodyPr/>
          <a:lstStyle/>
          <a:p>
            <a:r>
              <a:rPr lang="en-US" sz="1400" b="1" dirty="0" smtClean="0">
                <a:latin typeface="Palatino Linotype" pitchFamily="18" charset="0"/>
              </a:rPr>
              <a:t>Airway </a:t>
            </a:r>
            <a:r>
              <a:rPr lang="en-US" sz="1400" b="1" dirty="0">
                <a:latin typeface="Palatino Linotype" pitchFamily="18" charset="0"/>
              </a:rPr>
              <a:t>Management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Remove obstructions.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Employ "chin lift" maneuver, considering cervical spine injury.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Indications for endotracheal intubation: cardiac arrest, apnea, unconsciousness, aspiration risk, acute airway obstruction, hypoventilation, severe shock, Glasgow Coma Scale &lt;9, severe </a:t>
            </a:r>
            <a:r>
              <a:rPr lang="en-US" sz="1400" dirty="0" err="1">
                <a:latin typeface="Palatino Linotype" pitchFamily="18" charset="0"/>
              </a:rPr>
              <a:t>cranio</a:t>
            </a:r>
            <a:r>
              <a:rPr lang="en-US" sz="1400" dirty="0">
                <a:latin typeface="Palatino Linotype" pitchFamily="18" charset="0"/>
              </a:rPr>
              <a:t>-cerebral trauma, etc.</a:t>
            </a:r>
          </a:p>
          <a:p>
            <a:r>
              <a:rPr lang="en-US" sz="1400" b="1" dirty="0">
                <a:latin typeface="Palatino Linotype" pitchFamily="18" charset="0"/>
              </a:rPr>
              <a:t>Fluid Infusion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Establish two large caliber peripheral venous accesses.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Administer 2000 ml of electrolyte infusion (e.g., Ringer lactate).</a:t>
            </a:r>
          </a:p>
          <a:p>
            <a:r>
              <a:rPr lang="en-US" sz="1400" b="1" dirty="0">
                <a:latin typeface="Palatino Linotype" pitchFamily="18" charset="0"/>
              </a:rPr>
              <a:t>Hemorrhage Control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Digital compression, compressive dressings, </a:t>
            </a:r>
            <a:r>
              <a:rPr lang="en-US" sz="1400" dirty="0" err="1">
                <a:latin typeface="Palatino Linotype" pitchFamily="18" charset="0"/>
              </a:rPr>
              <a:t>tamponade</a:t>
            </a:r>
            <a:r>
              <a:rPr lang="en-US" sz="1400" dirty="0">
                <a:latin typeface="Palatino Linotype" pitchFamily="18" charset="0"/>
              </a:rPr>
              <a:t> of specific wounds, constrictive methods, clamping, flexion position.</a:t>
            </a:r>
          </a:p>
          <a:p>
            <a:r>
              <a:rPr lang="en-US" sz="1400" b="1" dirty="0">
                <a:latin typeface="Palatino Linotype" pitchFamily="18" charset="0"/>
              </a:rPr>
              <a:t>Additional Measures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Pre-transport preparation, cervical spine immobilization, pain relief, sedation, </a:t>
            </a:r>
            <a:r>
              <a:rPr lang="en-US" sz="1400" dirty="0" err="1">
                <a:latin typeface="Palatino Linotype" pitchFamily="18" charset="0"/>
              </a:rPr>
              <a:t>autotransfusion</a:t>
            </a:r>
            <a:r>
              <a:rPr lang="en-US" sz="1400" dirty="0">
                <a:latin typeface="Palatino Linotype" pitchFamily="18" charset="0"/>
              </a:rPr>
              <a:t> by elevating lower extremities, sterile covering of open wounds, stabilize unstable thorax, puncture for tension pneumothorax, limb and joint immobilization, preservation of amputates for potential replantation or auto-transplantation.</a:t>
            </a:r>
          </a:p>
          <a:p>
            <a:endParaRPr lang="en-US" sz="14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16</a:t>
            </a:fld>
            <a:endParaRPr lang="en-GB" alt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924472"/>
            <a:ext cx="2560320" cy="1877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542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96281"/>
            <a:ext cx="8207375" cy="576064"/>
          </a:xfrm>
        </p:spPr>
        <p:txBody>
          <a:bodyPr/>
          <a:lstStyle/>
          <a:p>
            <a:r>
              <a:rPr lang="en-US" sz="2400" dirty="0">
                <a:latin typeface="Palatino Linotype" pitchFamily="18" charset="0"/>
              </a:rPr>
              <a:t>Effective Management &amp; Transportation of Trauma Patients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16360"/>
            <a:ext cx="6840760" cy="4104456"/>
          </a:xfrm>
        </p:spPr>
        <p:txBody>
          <a:bodyPr/>
          <a:lstStyle/>
          <a:p>
            <a:r>
              <a:rPr lang="en-US" sz="1600" b="1" dirty="0">
                <a:latin typeface="Palatino Linotype" pitchFamily="18" charset="0"/>
              </a:rPr>
              <a:t>Transport Position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Appropriate positioning, e.g., "coma position" for unconscious patients, immobilization for spinal injuries.</a:t>
            </a:r>
          </a:p>
          <a:p>
            <a:r>
              <a:rPr lang="en-US" sz="1600" b="1" dirty="0">
                <a:latin typeface="Palatino Linotype" pitchFamily="18" charset="0"/>
              </a:rPr>
              <a:t>Expert Accompaniment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Continuous reanimation and prophylactic treatment ensured by qualified personnel.</a:t>
            </a:r>
          </a:p>
          <a:p>
            <a:r>
              <a:rPr lang="en-US" sz="1600" b="1" dirty="0">
                <a:latin typeface="Palatino Linotype" pitchFamily="18" charset="0"/>
              </a:rPr>
              <a:t>Optimal On-Site Care Duration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Effective care should be &lt;20 minutes, addressing the vital threats:</a:t>
            </a:r>
          </a:p>
          <a:p>
            <a:pPr lvl="2"/>
            <a:r>
              <a:rPr lang="en-US" sz="1600" dirty="0">
                <a:latin typeface="Palatino Linotype" pitchFamily="18" charset="0"/>
              </a:rPr>
              <a:t>Hypoxia, </a:t>
            </a:r>
            <a:r>
              <a:rPr lang="en-US" sz="1600" dirty="0" err="1">
                <a:latin typeface="Palatino Linotype" pitchFamily="18" charset="0"/>
              </a:rPr>
              <a:t>Hypovolemia</a:t>
            </a:r>
            <a:r>
              <a:rPr lang="en-US" sz="1600" dirty="0">
                <a:latin typeface="Palatino Linotype" pitchFamily="18" charset="0"/>
              </a:rPr>
              <a:t>, </a:t>
            </a:r>
            <a:r>
              <a:rPr lang="en-US" sz="1600" dirty="0" err="1">
                <a:latin typeface="Palatino Linotype" pitchFamily="18" charset="0"/>
              </a:rPr>
              <a:t>Hypoperfusion</a:t>
            </a:r>
            <a:r>
              <a:rPr lang="en-US" sz="1600" dirty="0">
                <a:latin typeface="Palatino Linotype" pitchFamily="18" charset="0"/>
              </a:rPr>
              <a:t>, Hypothermia, and Hypo-therapy (the 5 H's).</a:t>
            </a:r>
          </a:p>
          <a:p>
            <a:r>
              <a:rPr lang="en-US" sz="1600" b="1" dirty="0">
                <a:latin typeface="Palatino Linotype" pitchFamily="18" charset="0"/>
              </a:rPr>
              <a:t>The 'Golden Hour'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A crucial window for maintaining physiological vital functions.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Counteracting the effects of "oxygen deficit".</a:t>
            </a:r>
          </a:p>
          <a:p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17</a:t>
            </a:fld>
            <a:endParaRPr lang="en-GB" alt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1575128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189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24273"/>
            <a:ext cx="8207375" cy="648072"/>
          </a:xfrm>
        </p:spPr>
        <p:txBody>
          <a:bodyPr/>
          <a:lstStyle/>
          <a:p>
            <a:r>
              <a:rPr lang="en-US" sz="2400" dirty="0">
                <a:latin typeface="Palatino Linotype" pitchFamily="18" charset="0"/>
              </a:rPr>
              <a:t>Clinical Management of Trauma Patients in Hospital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772344"/>
            <a:ext cx="8207375" cy="2664296"/>
          </a:xfrm>
        </p:spPr>
        <p:txBody>
          <a:bodyPr/>
          <a:lstStyle/>
          <a:p>
            <a:r>
              <a:rPr lang="en-US" sz="1600" b="1" dirty="0">
                <a:latin typeface="Palatino Linotype" pitchFamily="18" charset="0"/>
              </a:rPr>
              <a:t>Initial Intervention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Secure airway patency with aspiration catheters and other procedures.</a:t>
            </a:r>
          </a:p>
          <a:p>
            <a:r>
              <a:rPr lang="en-US" sz="1600" b="1" dirty="0">
                <a:latin typeface="Palatino Linotype" pitchFamily="18" charset="0"/>
              </a:rPr>
              <a:t>History Taking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Trauma anamnesis or </a:t>
            </a:r>
            <a:r>
              <a:rPr lang="en-US" sz="1600" dirty="0" err="1">
                <a:latin typeface="Palatino Linotype" pitchFamily="18" charset="0"/>
              </a:rPr>
              <a:t>heteroanamnesis</a:t>
            </a:r>
            <a:r>
              <a:rPr lang="en-US" sz="1600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Emphasize personal medical history (e.g., diabetes, epilepsy, asthma).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Allergies (e.g., penicillin, anesthetics, contrast agents).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Medication intake prior to trauma.</a:t>
            </a:r>
          </a:p>
          <a:p>
            <a:r>
              <a:rPr lang="en-US" sz="1600" b="1" dirty="0">
                <a:latin typeface="Palatino Linotype" pitchFamily="18" charset="0"/>
              </a:rPr>
              <a:t>Systematic Clinical Examination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Comprehensive evaluation: inspection, palpation, percussion, auscultation, and measurements.</a:t>
            </a:r>
          </a:p>
          <a:p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18</a:t>
            </a:fld>
            <a:endParaRPr lang="en-GB" alt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508647"/>
            <a:ext cx="3474720" cy="1608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356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24272"/>
            <a:ext cx="8207375" cy="506735"/>
          </a:xfrm>
        </p:spPr>
        <p:txBody>
          <a:bodyPr/>
          <a:lstStyle/>
          <a:p>
            <a:r>
              <a:rPr lang="en-US" sz="2800" dirty="0">
                <a:latin typeface="Palatino Linotype" pitchFamily="18" charset="0"/>
              </a:rPr>
              <a:t>Diagnostic Approaches in Trauma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97" y="700336"/>
            <a:ext cx="7344816" cy="4248472"/>
          </a:xfrm>
        </p:spPr>
        <p:txBody>
          <a:bodyPr/>
          <a:lstStyle/>
          <a:p>
            <a:r>
              <a:rPr lang="en-US" sz="1400" b="1" dirty="0" smtClean="0">
                <a:latin typeface="Palatino Linotype" pitchFamily="18" charset="0"/>
              </a:rPr>
              <a:t>Radiography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Thorax, pelvis, cervical spine.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Be wary of indirect signs of possible aortic rupture.</a:t>
            </a:r>
          </a:p>
          <a:p>
            <a:r>
              <a:rPr lang="en-US" sz="1400" b="1" dirty="0">
                <a:latin typeface="Palatino Linotype" pitchFamily="18" charset="0"/>
              </a:rPr>
              <a:t>Ultrasound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Targets: liver, kidneys, spleen, bladder, peritoneal and retroperitoneal regions.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Pros: Quick, affordable, non-invasive.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Cons: Low sensitivity for retroperitoneal/hollow organ injuries, interpretation subjectivity.</a:t>
            </a:r>
          </a:p>
          <a:p>
            <a:r>
              <a:rPr lang="en-US" sz="1400" b="1" dirty="0">
                <a:latin typeface="Palatino Linotype" pitchFamily="18" charset="0"/>
              </a:rPr>
              <a:t>Diagnostic Peritoneal Lavage (DPL)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High sensitivity for bleeding &amp; hollow organ injuries.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Cons: Invasive, fails for retroperitoneal injuries, potential iatrogenic damage.</a:t>
            </a:r>
          </a:p>
          <a:p>
            <a:r>
              <a:rPr lang="en-US" sz="1400" b="1" dirty="0">
                <a:latin typeface="Palatino Linotype" pitchFamily="18" charset="0"/>
              </a:rPr>
              <a:t>Computed Tomography (CT)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High sensitivity and specificity.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Cons: Expensive, time-consuming.</a:t>
            </a:r>
          </a:p>
          <a:p>
            <a:r>
              <a:rPr lang="en-US" sz="1400" b="1" dirty="0">
                <a:latin typeface="Palatino Linotype" pitchFamily="18" charset="0"/>
              </a:rPr>
              <a:t>Laparoscopy &amp; </a:t>
            </a:r>
            <a:r>
              <a:rPr lang="en-US" sz="1400" b="1" dirty="0" err="1">
                <a:latin typeface="Palatino Linotype" pitchFamily="18" charset="0"/>
              </a:rPr>
              <a:t>Thoracoscopy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Increasing relevance in both diagnosis and treatment.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Optimal for diagnosing diaphragmatic ruptures in </a:t>
            </a:r>
            <a:r>
              <a:rPr lang="en-US" sz="1400" dirty="0" err="1">
                <a:latin typeface="Palatino Linotype" pitchFamily="18" charset="0"/>
              </a:rPr>
              <a:t>thoracoabdominal</a:t>
            </a:r>
            <a:r>
              <a:rPr lang="en-US" sz="1400" dirty="0">
                <a:latin typeface="Palatino Linotype" pitchFamily="18" charset="0"/>
              </a:rPr>
              <a:t> injuries.</a:t>
            </a:r>
          </a:p>
          <a:p>
            <a:endParaRPr lang="en-US" sz="14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19</a:t>
            </a:fld>
            <a:endParaRPr lang="en-GB" alt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724672"/>
            <a:ext cx="2743200" cy="1050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12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Palatino Linotype" pitchFamily="18" charset="0"/>
              </a:rPr>
              <a:t>Trauma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BDB9-708D-42F9-A5E0-796353826169}" type="slidenum">
              <a:rPr lang="ru-RU" altLang="ru-RU" smtClean="0"/>
              <a:pPr/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506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Palatino Linotype" pitchFamily="18" charset="0"/>
              </a:rPr>
              <a:t>Essential Laboratory Investigations in Trauma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88368"/>
            <a:ext cx="8207375" cy="2917825"/>
          </a:xfrm>
        </p:spPr>
        <p:txBody>
          <a:bodyPr/>
          <a:lstStyle/>
          <a:p>
            <a:r>
              <a:rPr lang="en-US" sz="1400" b="1" dirty="0" smtClean="0">
                <a:latin typeface="Palatino Linotype" pitchFamily="18" charset="0"/>
              </a:rPr>
              <a:t>Basic </a:t>
            </a:r>
            <a:r>
              <a:rPr lang="en-US" sz="1400" b="1" dirty="0">
                <a:latin typeface="Palatino Linotype" pitchFamily="18" charset="0"/>
              </a:rPr>
              <a:t>Tests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Blood group &amp; Rh factor.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Blood count: Erythrocytes, leukocytes, platelets, hematocrit, hemoglobin.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Urinalysis: Fresh erythrocytes indicate retroperitoneal injuries.</a:t>
            </a:r>
          </a:p>
          <a:p>
            <a:r>
              <a:rPr lang="en-US" sz="1400" b="1" dirty="0">
                <a:latin typeface="Palatino Linotype" pitchFamily="18" charset="0"/>
              </a:rPr>
              <a:t>Specific Investigations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Coagulation: PT, PTT, </a:t>
            </a:r>
            <a:r>
              <a:rPr lang="en-US" sz="1400" dirty="0" err="1">
                <a:latin typeface="Palatino Linotype" pitchFamily="18" charset="0"/>
              </a:rPr>
              <a:t>aPTT</a:t>
            </a:r>
            <a:r>
              <a:rPr lang="en-US" sz="1400" dirty="0">
                <a:latin typeface="Palatino Linotype" pitchFamily="18" charset="0"/>
              </a:rPr>
              <a:t>, D-dimer, fibrinogen.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Electrolytes: Sodium, potassium, calcium, magnesium, chloride.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Kidney function: Urea, </a:t>
            </a:r>
            <a:r>
              <a:rPr lang="en-US" sz="1400" dirty="0" err="1">
                <a:latin typeface="Palatino Linotype" pitchFamily="18" charset="0"/>
              </a:rPr>
              <a:t>creatinine</a:t>
            </a:r>
            <a:r>
              <a:rPr lang="en-US" sz="1400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Hepatic profile: PT, SGOT, SGPT. (Elevated? Consider liver contusion &amp; CT abdomen).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Cardiac enzymes: Myoglobin, </a:t>
            </a:r>
            <a:r>
              <a:rPr lang="en-US" sz="1400" dirty="0" err="1">
                <a:latin typeface="Palatino Linotype" pitchFamily="18" charset="0"/>
              </a:rPr>
              <a:t>creatine</a:t>
            </a:r>
            <a:r>
              <a:rPr lang="en-US" sz="1400" dirty="0">
                <a:latin typeface="Palatino Linotype" pitchFamily="18" charset="0"/>
              </a:rPr>
              <a:t> kinase, gamma GT, troponin. (Elevated? Heart or kidney contusion).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Toxicology: Ethanol, narcotics, opiates, sedatives.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Blood gas analysis: pO2, pCO2, pH, Sat O2, bicarbonates, lactates.</a:t>
            </a:r>
          </a:p>
          <a:p>
            <a:endParaRPr lang="en-US" sz="14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20</a:t>
            </a:fld>
            <a:endParaRPr lang="en-GB" alt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652664"/>
            <a:ext cx="2651760" cy="1387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823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Palatino Linotype" pitchFamily="18" charset="0"/>
              </a:rPr>
              <a:t>Trauma Management: Rapid Interventions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b="1" dirty="0">
                <a:latin typeface="Palatino Linotype" pitchFamily="18" charset="0"/>
              </a:rPr>
              <a:t>Therapy Decision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Based on clinical and diagnostic findings.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Often requires urgent action.</a:t>
            </a:r>
          </a:p>
          <a:p>
            <a:r>
              <a:rPr lang="en-US" sz="1600" b="1" dirty="0">
                <a:latin typeface="Palatino Linotype" pitchFamily="18" charset="0"/>
              </a:rPr>
              <a:t>Blood Transfusion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Absence of matched blood type? Use erythrocytes of type O Rh- (universal donor).</a:t>
            </a:r>
          </a:p>
          <a:p>
            <a:r>
              <a:rPr lang="en-US" sz="1600" b="1" dirty="0">
                <a:latin typeface="Palatino Linotype" pitchFamily="18" charset="0"/>
              </a:rPr>
              <a:t>Estimation of Blood Loss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Adult intravascular volume: Body weight x 0.68-0.70.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Children: Body weight x 0.8-0.9.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Tibia or </a:t>
            </a:r>
            <a:r>
              <a:rPr lang="en-US" sz="1600" dirty="0" err="1">
                <a:latin typeface="Palatino Linotype" pitchFamily="18" charset="0"/>
              </a:rPr>
              <a:t>humerus</a:t>
            </a:r>
            <a:r>
              <a:rPr lang="en-US" sz="1600" dirty="0">
                <a:latin typeface="Palatino Linotype" pitchFamily="18" charset="0"/>
              </a:rPr>
              <a:t> fracture: 750ml.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Femur diaphysis fracture: 1500ml.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Pelvic fracture: Multiple liters.</a:t>
            </a:r>
          </a:p>
          <a:p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21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185351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2264"/>
            <a:ext cx="8207375" cy="504056"/>
          </a:xfrm>
        </p:spPr>
        <p:txBody>
          <a:bodyPr/>
          <a:lstStyle/>
          <a:p>
            <a:r>
              <a:rPr lang="en-US" sz="2400" dirty="0">
                <a:latin typeface="Palatino Linotype" pitchFamily="18" charset="0"/>
              </a:rPr>
              <a:t>Acute Therapeutic Measures in Trauma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484312"/>
            <a:ext cx="8928991" cy="4608512"/>
          </a:xfrm>
        </p:spPr>
        <p:txBody>
          <a:bodyPr/>
          <a:lstStyle/>
          <a:p>
            <a:r>
              <a:rPr lang="en-US" sz="1100" b="1" dirty="0">
                <a:latin typeface="Palatino Linotype" pitchFamily="18" charset="0"/>
              </a:rPr>
              <a:t>Airway Management</a:t>
            </a:r>
            <a:r>
              <a:rPr lang="en-US" sz="11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Remove foreign bodies.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Establish definitive airway: Endotracheal intubation or emergency </a:t>
            </a:r>
            <a:r>
              <a:rPr lang="en-US" sz="1100" dirty="0" err="1">
                <a:latin typeface="Palatino Linotype" pitchFamily="18" charset="0"/>
              </a:rPr>
              <a:t>cricothyroidotomy</a:t>
            </a:r>
            <a:r>
              <a:rPr lang="en-US" sz="1100" dirty="0">
                <a:latin typeface="Palatino Linotype" pitchFamily="18" charset="0"/>
              </a:rPr>
              <a:t>.</a:t>
            </a:r>
          </a:p>
          <a:p>
            <a:r>
              <a:rPr lang="en-US" sz="1100" b="1" dirty="0">
                <a:latin typeface="Palatino Linotype" pitchFamily="18" charset="0"/>
              </a:rPr>
              <a:t>Hemorrhage &amp; Fracture Control</a:t>
            </a:r>
            <a:r>
              <a:rPr lang="en-US" sz="11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Stabilize cervical spine fractures.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Address external bleeding: Compressive bandages or digital compression.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For traumatic amputations: </a:t>
            </a:r>
            <a:r>
              <a:rPr lang="en-US" sz="1100" dirty="0" err="1">
                <a:latin typeface="Palatino Linotype" pitchFamily="18" charset="0"/>
              </a:rPr>
              <a:t>Esmarch</a:t>
            </a:r>
            <a:r>
              <a:rPr lang="en-US" sz="1100" dirty="0">
                <a:latin typeface="Palatino Linotype" pitchFamily="18" charset="0"/>
              </a:rPr>
              <a:t> bandage.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Heart activity stabilization.</a:t>
            </a:r>
          </a:p>
          <a:p>
            <a:r>
              <a:rPr lang="en-US" sz="1100" b="1" dirty="0">
                <a:latin typeface="Palatino Linotype" pitchFamily="18" charset="0"/>
              </a:rPr>
              <a:t>Thoracic Interventions</a:t>
            </a:r>
            <a:r>
              <a:rPr lang="en-US" sz="11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Unstable chest: Endotracheal intubation.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Tension pneumothorax: Immediate puncture followed by chest drainage.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Open pneumothorax: Seal with a 3-sided sterile compress, then chest drainage.</a:t>
            </a:r>
          </a:p>
          <a:p>
            <a:pPr lvl="1"/>
            <a:r>
              <a:rPr lang="en-US" sz="1100" dirty="0" err="1">
                <a:latin typeface="Palatino Linotype" pitchFamily="18" charset="0"/>
              </a:rPr>
              <a:t>Hemothorax</a:t>
            </a:r>
            <a:r>
              <a:rPr lang="en-US" sz="1100" dirty="0">
                <a:latin typeface="Palatino Linotype" pitchFamily="18" charset="0"/>
              </a:rPr>
              <a:t>: Chest drainage.</a:t>
            </a:r>
          </a:p>
          <a:p>
            <a:r>
              <a:rPr lang="en-US" sz="1100" b="1" dirty="0">
                <a:latin typeface="Palatino Linotype" pitchFamily="18" charset="0"/>
              </a:rPr>
              <a:t>Hemodynamic Stabilization</a:t>
            </a:r>
            <a:r>
              <a:rPr lang="en-US" sz="11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Assess blood loss.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Establish 2+ wide venous lines.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Administer warmed Ringer lactate (3:1 fluid resuscitation rule).</a:t>
            </a:r>
          </a:p>
          <a:p>
            <a:r>
              <a:rPr lang="en-US" sz="1100" b="1" dirty="0">
                <a:latin typeface="Palatino Linotype" pitchFamily="18" charset="0"/>
              </a:rPr>
              <a:t>Additional Measures</a:t>
            </a:r>
            <a:r>
              <a:rPr lang="en-US" sz="11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Urinary catheter placement.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Prevent hypoxemia &amp; </a:t>
            </a:r>
            <a:r>
              <a:rPr lang="en-US" sz="1100" dirty="0" err="1">
                <a:latin typeface="Palatino Linotype" pitchFamily="18" charset="0"/>
              </a:rPr>
              <a:t>hypercapnia</a:t>
            </a:r>
            <a:r>
              <a:rPr lang="en-US" sz="1100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Combat hypothermia.</a:t>
            </a:r>
          </a:p>
          <a:p>
            <a:pPr lvl="1"/>
            <a:r>
              <a:rPr lang="en-US" sz="1100" dirty="0">
                <a:latin typeface="Palatino Linotype" pitchFamily="18" charset="0"/>
              </a:rPr>
              <a:t>Internal bleeding interventions (e.g., CNS: hematoma evacuation</a:t>
            </a:r>
            <a:r>
              <a:rPr lang="en-US" sz="1100" dirty="0" smtClean="0">
                <a:latin typeface="Palatino Linotype" pitchFamily="18" charset="0"/>
              </a:rPr>
              <a:t>)</a:t>
            </a:r>
            <a:endParaRPr lang="en-US" sz="11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22</a:t>
            </a:fld>
            <a:endParaRPr lang="en-GB" alt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305" y="1204394"/>
            <a:ext cx="3200400" cy="3767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108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3969" y="2788568"/>
            <a:ext cx="5616624" cy="1135062"/>
          </a:xfrm>
        </p:spPr>
        <p:txBody>
          <a:bodyPr/>
          <a:lstStyle/>
          <a:p>
            <a:r>
              <a:rPr lang="sr-Latn-RS" dirty="0" smtClean="0">
                <a:latin typeface="Palatino Linotype" pitchFamily="18" charset="0"/>
              </a:rPr>
              <a:t>WOUND</a:t>
            </a:r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70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Wound </a:t>
            </a:r>
            <a:r>
              <a:rPr lang="en-US" dirty="0">
                <a:latin typeface="Palatino Linotype" pitchFamily="18" charset="0"/>
              </a:rPr>
              <a:t>Management &amp; 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32384"/>
            <a:ext cx="8207375" cy="2917825"/>
          </a:xfrm>
        </p:spPr>
        <p:txBody>
          <a:bodyPr/>
          <a:lstStyle/>
          <a:p>
            <a:r>
              <a:rPr lang="en-US" sz="1600" b="1" dirty="0">
                <a:latin typeface="Palatino Linotype" pitchFamily="18" charset="0"/>
              </a:rPr>
              <a:t>Definition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 smtClean="0">
                <a:latin typeface="Palatino Linotype" pitchFamily="18" charset="0"/>
              </a:rPr>
              <a:t>Disruptions </a:t>
            </a:r>
            <a:r>
              <a:rPr lang="en-US" sz="1600" dirty="0">
                <a:latin typeface="Palatino Linotype" pitchFamily="18" charset="0"/>
              </a:rPr>
              <a:t>in skin or visible mucosal integrity due to mechanical injuries.</a:t>
            </a:r>
          </a:p>
          <a:p>
            <a:r>
              <a:rPr lang="en-US" sz="1600" b="1" dirty="0">
                <a:latin typeface="Palatino Linotype" pitchFamily="18" charset="0"/>
              </a:rPr>
              <a:t>Contamination &amp; Infection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All open wounds presumed primarily infected due to non-sterile causative agents.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Secondary infection risks from delayed or improper initial care.</a:t>
            </a:r>
          </a:p>
          <a:p>
            <a:r>
              <a:rPr lang="en-US" sz="1600" b="1" dirty="0">
                <a:latin typeface="Palatino Linotype" pitchFamily="18" charset="0"/>
              </a:rPr>
              <a:t>Common Infective Agents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 err="1">
                <a:latin typeface="Palatino Linotype" pitchFamily="18" charset="0"/>
              </a:rPr>
              <a:t>Piogenic</a:t>
            </a:r>
            <a:r>
              <a:rPr lang="en-US" sz="1600" dirty="0">
                <a:latin typeface="Palatino Linotype" pitchFamily="18" charset="0"/>
              </a:rPr>
              <a:t> organisms: Often streptococci and staphylococci.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Anaerobic and gas-producing bacteria.</a:t>
            </a:r>
          </a:p>
          <a:p>
            <a:pPr marL="0" indent="0">
              <a:buNone/>
            </a:pPr>
            <a:r>
              <a:rPr lang="en-US" sz="1600" dirty="0">
                <a:latin typeface="Palatino Linotype" pitchFamily="18" charset="0"/>
              </a:rPr>
              <a:t/>
            </a:r>
            <a:br>
              <a:rPr lang="en-US" sz="1600" dirty="0">
                <a:latin typeface="Palatino Linotype" pitchFamily="18" charset="0"/>
              </a:rPr>
            </a:br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24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157518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Classification of Wounds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3" y="916360"/>
            <a:ext cx="6552727" cy="4032448"/>
          </a:xfrm>
        </p:spPr>
        <p:txBody>
          <a:bodyPr/>
          <a:lstStyle/>
          <a:p>
            <a:r>
              <a:rPr lang="en-US" sz="1600" b="1" dirty="0" err="1">
                <a:latin typeface="Palatino Linotype" pitchFamily="18" charset="0"/>
              </a:rPr>
              <a:t>Excoriatio</a:t>
            </a:r>
            <a:r>
              <a:rPr lang="en-US" sz="1600" b="1" dirty="0">
                <a:latin typeface="Palatino Linotype" pitchFamily="18" charset="0"/>
              </a:rPr>
              <a:t> (Abrasion)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Superficial injury affecting the epidermis and superficial dermis.</a:t>
            </a:r>
          </a:p>
          <a:p>
            <a:r>
              <a:rPr lang="en-US" sz="1600" b="1" dirty="0" err="1">
                <a:latin typeface="Palatino Linotype" pitchFamily="18" charset="0"/>
              </a:rPr>
              <a:t>Vulnus</a:t>
            </a:r>
            <a:r>
              <a:rPr lang="en-US" sz="1600" b="1" dirty="0">
                <a:latin typeface="Palatino Linotype" pitchFamily="18" charset="0"/>
              </a:rPr>
              <a:t> </a:t>
            </a:r>
            <a:r>
              <a:rPr lang="en-US" sz="1600" b="1" dirty="0" err="1">
                <a:latin typeface="Palatino Linotype" pitchFamily="18" charset="0"/>
              </a:rPr>
              <a:t>punctum</a:t>
            </a:r>
            <a:r>
              <a:rPr lang="en-US" sz="1600" b="1" dirty="0">
                <a:latin typeface="Palatino Linotype" pitchFamily="18" charset="0"/>
              </a:rPr>
              <a:t> (Puncture Wound)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Caused by pointed objects (e.g., needles, nails).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Channel-like, minimal bleeding but can damage deep structures.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Potential for </a:t>
            </a:r>
            <a:r>
              <a:rPr lang="en-US" sz="1600" dirty="0" err="1">
                <a:latin typeface="Palatino Linotype" pitchFamily="18" charset="0"/>
              </a:rPr>
              <a:t>clostridial</a:t>
            </a:r>
            <a:r>
              <a:rPr lang="en-US" sz="1600" dirty="0">
                <a:latin typeface="Palatino Linotype" pitchFamily="18" charset="0"/>
              </a:rPr>
              <a:t> infections - tetanus and gas gangrene.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Exploration via metal probes discouraged; abdominal punctures always require surgical exploration.</a:t>
            </a:r>
          </a:p>
          <a:p>
            <a:r>
              <a:rPr lang="en-US" sz="1600" b="1" dirty="0" err="1">
                <a:latin typeface="Palatino Linotype" pitchFamily="18" charset="0"/>
              </a:rPr>
              <a:t>Vulnus</a:t>
            </a:r>
            <a:r>
              <a:rPr lang="en-US" sz="1600" b="1" dirty="0">
                <a:latin typeface="Palatino Linotype" pitchFamily="18" charset="0"/>
              </a:rPr>
              <a:t> </a:t>
            </a:r>
            <a:r>
              <a:rPr lang="en-US" sz="1600" b="1" dirty="0" err="1">
                <a:latin typeface="Palatino Linotype" pitchFamily="18" charset="0"/>
              </a:rPr>
              <a:t>scissum</a:t>
            </a:r>
            <a:r>
              <a:rPr lang="en-US" sz="1600" b="1" dirty="0">
                <a:latin typeface="Palatino Linotype" pitchFamily="18" charset="0"/>
              </a:rPr>
              <a:t> (Laceration)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Resulting from sharp objects, akin to surgical incision but not sterile.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Gaping, clean edges; profuse bleeding from severed vessels.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Requires careful exploration due to risk of deep injuries.</a:t>
            </a:r>
          </a:p>
          <a:p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25</a:t>
            </a:fld>
            <a:endParaRPr lang="en-GB" alt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700336"/>
            <a:ext cx="2743200" cy="1837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571750"/>
            <a:ext cx="2377440" cy="118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656" y="3796681"/>
            <a:ext cx="2286000" cy="1249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987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24272"/>
            <a:ext cx="8207375" cy="866775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Classification of Wounds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844352"/>
            <a:ext cx="8928992" cy="3240360"/>
          </a:xfrm>
        </p:spPr>
        <p:txBody>
          <a:bodyPr/>
          <a:lstStyle/>
          <a:p>
            <a:r>
              <a:rPr lang="en-US" sz="1400" b="1" dirty="0" err="1">
                <a:latin typeface="Palatino Linotype" pitchFamily="18" charset="0"/>
              </a:rPr>
              <a:t>Vulnus</a:t>
            </a:r>
            <a:r>
              <a:rPr lang="en-US" sz="1400" b="1" dirty="0">
                <a:latin typeface="Palatino Linotype" pitchFamily="18" charset="0"/>
              </a:rPr>
              <a:t> </a:t>
            </a:r>
            <a:r>
              <a:rPr lang="en-US" sz="1400" b="1" dirty="0" err="1">
                <a:latin typeface="Palatino Linotype" pitchFamily="18" charset="0"/>
              </a:rPr>
              <a:t>Contusum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Caused by blunt, massive force (e.g., falls, hits).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Irregular, bruised edges; deeper tissue more damaged than skin.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Often has hematomas; relatively low-intensity bleeding.</a:t>
            </a:r>
          </a:p>
          <a:p>
            <a:r>
              <a:rPr lang="en-US" sz="1400" b="1" dirty="0" err="1">
                <a:latin typeface="Palatino Linotype" pitchFamily="18" charset="0"/>
              </a:rPr>
              <a:t>Vulnus</a:t>
            </a:r>
            <a:r>
              <a:rPr lang="en-US" sz="1400" b="1" dirty="0">
                <a:latin typeface="Palatino Linotype" pitchFamily="18" charset="0"/>
              </a:rPr>
              <a:t> </a:t>
            </a:r>
            <a:r>
              <a:rPr lang="en-US" sz="1400" b="1" dirty="0" err="1">
                <a:latin typeface="Palatino Linotype" pitchFamily="18" charset="0"/>
              </a:rPr>
              <a:t>Laceratum</a:t>
            </a:r>
            <a:r>
              <a:rPr lang="en-US" sz="1400" b="1" dirty="0">
                <a:latin typeface="Palatino Linotype" pitchFamily="18" charset="0"/>
              </a:rPr>
              <a:t> (Laceration)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Resulting from short-term blunt force angled to body surface.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Relatively regular edges; tissue bridges with </a:t>
            </a:r>
            <a:r>
              <a:rPr lang="en-US" sz="1400" dirty="0" err="1">
                <a:latin typeface="Palatino Linotype" pitchFamily="18" charset="0"/>
              </a:rPr>
              <a:t>thrombosed</a:t>
            </a:r>
            <a:r>
              <a:rPr lang="en-US" sz="1400" dirty="0">
                <a:latin typeface="Palatino Linotype" pitchFamily="18" charset="0"/>
              </a:rPr>
              <a:t> vessels deep within.</a:t>
            </a:r>
          </a:p>
          <a:p>
            <a:r>
              <a:rPr lang="en-US" sz="1400" b="1" dirty="0" err="1">
                <a:latin typeface="Palatino Linotype" pitchFamily="18" charset="0"/>
              </a:rPr>
              <a:t>Vulnus</a:t>
            </a:r>
            <a:r>
              <a:rPr lang="en-US" sz="1400" b="1" dirty="0">
                <a:latin typeface="Palatino Linotype" pitchFamily="18" charset="0"/>
              </a:rPr>
              <a:t> </a:t>
            </a:r>
            <a:r>
              <a:rPr lang="en-US" sz="1400" b="1" dirty="0" err="1">
                <a:latin typeface="Palatino Linotype" pitchFamily="18" charset="0"/>
              </a:rPr>
              <a:t>Lacerocontusum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Due to strong blunt force exceeding tissue elasticity.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Jagged, uneven edges; deep "pockets" filled with blood clots, devitalized tissue, foreign material.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High risk of </a:t>
            </a:r>
            <a:r>
              <a:rPr lang="en-US" sz="1400" dirty="0" err="1">
                <a:latin typeface="Palatino Linotype" pitchFamily="18" charset="0"/>
              </a:rPr>
              <a:t>clostridial</a:t>
            </a:r>
            <a:r>
              <a:rPr lang="en-US" sz="1400" dirty="0">
                <a:latin typeface="Palatino Linotype" pitchFamily="18" charset="0"/>
              </a:rPr>
              <a:t> infections - tetanus and gas gangrene</a:t>
            </a:r>
            <a:r>
              <a:rPr lang="en-US" sz="1400" dirty="0" smtClean="0">
                <a:latin typeface="Palatino Linotype" pitchFamily="18" charset="0"/>
              </a:rPr>
              <a:t>.</a:t>
            </a:r>
            <a:endParaRPr lang="en-US" sz="14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26</a:t>
            </a:fld>
            <a:endParaRPr lang="en-GB" alt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3652664"/>
            <a:ext cx="3772554" cy="1463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598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Classification of Wounds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347788"/>
            <a:ext cx="5903887" cy="2917825"/>
          </a:xfrm>
        </p:spPr>
        <p:txBody>
          <a:bodyPr/>
          <a:lstStyle/>
          <a:p>
            <a:r>
              <a:rPr lang="en-US" sz="1600" b="1" dirty="0" err="1">
                <a:latin typeface="Palatino Linotype" pitchFamily="18" charset="0"/>
              </a:rPr>
              <a:t>Avulsio</a:t>
            </a:r>
            <a:r>
              <a:rPr lang="en-US" sz="1600" b="1" dirty="0">
                <a:latin typeface="Palatino Linotype" pitchFamily="18" charset="0"/>
              </a:rPr>
              <a:t> (Avulsion)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Tangential action of strong physical force.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Traumatic detachment of an irregular skin flap from subcutaneous structures.</a:t>
            </a:r>
          </a:p>
          <a:p>
            <a:r>
              <a:rPr lang="en-US" sz="1600" b="1" dirty="0" err="1">
                <a:latin typeface="Palatino Linotype" pitchFamily="18" charset="0"/>
              </a:rPr>
              <a:t>Decollement</a:t>
            </a:r>
            <a:r>
              <a:rPr lang="en-US" sz="1600" b="1" dirty="0">
                <a:latin typeface="Palatino Linotype" pitchFamily="18" charset="0"/>
              </a:rPr>
              <a:t> </a:t>
            </a:r>
            <a:r>
              <a:rPr lang="en-US" sz="1600" b="1" dirty="0" err="1">
                <a:latin typeface="Palatino Linotype" pitchFamily="18" charset="0"/>
              </a:rPr>
              <a:t>Traumatique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Similar to avulsion; broader separation.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Detachment of skin and subcutaneous tissue from deeper layers.</a:t>
            </a:r>
          </a:p>
          <a:p>
            <a:r>
              <a:rPr lang="en-US" sz="1600" b="1" dirty="0" err="1">
                <a:latin typeface="Palatino Linotype" pitchFamily="18" charset="0"/>
              </a:rPr>
              <a:t>Vulnus</a:t>
            </a:r>
            <a:r>
              <a:rPr lang="en-US" sz="1600" b="1" dirty="0">
                <a:latin typeface="Palatino Linotype" pitchFamily="18" charset="0"/>
              </a:rPr>
              <a:t> </a:t>
            </a:r>
            <a:r>
              <a:rPr lang="en-US" sz="1600" b="1" dirty="0" err="1">
                <a:latin typeface="Palatino Linotype" pitchFamily="18" charset="0"/>
              </a:rPr>
              <a:t>Conquassatum</a:t>
            </a:r>
            <a:r>
              <a:rPr lang="en-US" sz="1600" b="1" dirty="0">
                <a:latin typeface="Palatino Linotype" pitchFamily="18" charset="0"/>
              </a:rPr>
              <a:t> (Crushing Injury)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Resulting from extremely strong mechanical force.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Soft tissues and bones are extensively crushed; primary surgical reconstruction often impossible.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High risk of infection and gas gangrene.</a:t>
            </a:r>
          </a:p>
          <a:p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27</a:t>
            </a:fld>
            <a:endParaRPr lang="en-GB" alt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360" y="1492424"/>
            <a:ext cx="2834640" cy="2097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505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Classification of Wounds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3" y="988368"/>
            <a:ext cx="6912767" cy="2917825"/>
          </a:xfrm>
        </p:spPr>
        <p:txBody>
          <a:bodyPr/>
          <a:lstStyle/>
          <a:p>
            <a:r>
              <a:rPr lang="en-US" sz="1400" b="1" dirty="0" err="1">
                <a:latin typeface="Palatino Linotype" pitchFamily="18" charset="0"/>
              </a:rPr>
              <a:t>Vulnus</a:t>
            </a:r>
            <a:r>
              <a:rPr lang="en-US" sz="1400" b="1" dirty="0">
                <a:latin typeface="Palatino Linotype" pitchFamily="18" charset="0"/>
              </a:rPr>
              <a:t> </a:t>
            </a:r>
            <a:r>
              <a:rPr lang="en-US" sz="1400" b="1" dirty="0" err="1">
                <a:latin typeface="Palatino Linotype" pitchFamily="18" charset="0"/>
              </a:rPr>
              <a:t>Sclopetarium</a:t>
            </a:r>
            <a:r>
              <a:rPr lang="en-US" sz="1400" b="1" dirty="0">
                <a:latin typeface="Palatino Linotype" pitchFamily="18" charset="0"/>
              </a:rPr>
              <a:t> (Firearm Injury)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Types:</a:t>
            </a:r>
          </a:p>
          <a:p>
            <a:pPr lvl="2"/>
            <a:r>
              <a:rPr lang="en-US" sz="1400" b="1" dirty="0">
                <a:latin typeface="Palatino Linotype" pitchFamily="18" charset="0"/>
              </a:rPr>
              <a:t>Entrance wound</a:t>
            </a:r>
            <a:r>
              <a:rPr lang="en-US" sz="1400" dirty="0">
                <a:latin typeface="Palatino Linotype" pitchFamily="18" charset="0"/>
              </a:rPr>
              <a:t>: Circular, smaller than projectile, with a "crush ring".</a:t>
            </a:r>
          </a:p>
          <a:p>
            <a:pPr lvl="2"/>
            <a:r>
              <a:rPr lang="en-US" sz="1400" b="1" dirty="0">
                <a:latin typeface="Palatino Linotype" pitchFamily="18" charset="0"/>
              </a:rPr>
              <a:t>Exit wound</a:t>
            </a:r>
            <a:r>
              <a:rPr lang="en-US" sz="1400" dirty="0">
                <a:latin typeface="Palatino Linotype" pitchFamily="18" charset="0"/>
              </a:rPr>
              <a:t>: Larger, star-shaped, </a:t>
            </a:r>
            <a:r>
              <a:rPr lang="en-US" sz="1400" dirty="0" err="1">
                <a:latin typeface="Palatino Linotype" pitchFamily="18" charset="0"/>
              </a:rPr>
              <a:t>everted</a:t>
            </a:r>
            <a:r>
              <a:rPr lang="en-US" sz="1400" dirty="0">
                <a:latin typeface="Palatino Linotype" pitchFamily="18" charset="0"/>
              </a:rPr>
              <a:t> edges.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Range: Distant (&gt;100 cm) vs. Close (&lt;100 cm)</a:t>
            </a:r>
          </a:p>
          <a:p>
            <a:pPr lvl="2"/>
            <a:r>
              <a:rPr lang="en-US" sz="1400" dirty="0">
                <a:latin typeface="Palatino Linotype" pitchFamily="18" charset="0"/>
              </a:rPr>
              <a:t>Close range: Absolute (muzzle against skin) - significant entrance wound, burnt surrounding skin/hair.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Damage Mechanism: Kinetic energy (E = mv²/2) dictates tissue destruction. Heavy, slow bullets (up to 300 m/s) cause linear, confined damage. Light, fast bullets (600–1200 m/s) have extensive damage, can shatter upon impact, creating multiple “secondary projectiles” leading to extensive internal injuries.</a:t>
            </a:r>
          </a:p>
          <a:p>
            <a:r>
              <a:rPr lang="en-US" sz="1400" b="1" dirty="0" err="1">
                <a:latin typeface="Palatino Linotype" pitchFamily="18" charset="0"/>
              </a:rPr>
              <a:t>Vulnus</a:t>
            </a:r>
            <a:r>
              <a:rPr lang="en-US" sz="1400" b="1" dirty="0">
                <a:latin typeface="Palatino Linotype" pitchFamily="18" charset="0"/>
              </a:rPr>
              <a:t> </a:t>
            </a:r>
            <a:r>
              <a:rPr lang="en-US" sz="1400" b="1" dirty="0" err="1">
                <a:latin typeface="Palatino Linotype" pitchFamily="18" charset="0"/>
              </a:rPr>
              <a:t>Explosivum</a:t>
            </a:r>
            <a:r>
              <a:rPr lang="en-US" sz="1400" b="1" dirty="0">
                <a:latin typeface="Palatino Linotype" pitchFamily="18" charset="0"/>
              </a:rPr>
              <a:t> (Explosive Injury)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Caused by mine fragments or nearby shattered materials ("secondary projectiles").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Features: Deep, massive tissue and organ destruction; muscle, bones, joints, and internal organs affected.</a:t>
            </a:r>
          </a:p>
          <a:p>
            <a:endParaRPr lang="en-US" sz="14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28</a:t>
            </a:fld>
            <a:endParaRPr lang="en-GB" alt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28328"/>
            <a:ext cx="2103120" cy="1577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450516"/>
            <a:ext cx="2103120" cy="1274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000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Classification of Wounds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88368"/>
            <a:ext cx="5903887" cy="2917825"/>
          </a:xfrm>
        </p:spPr>
        <p:txBody>
          <a:bodyPr/>
          <a:lstStyle/>
          <a:p>
            <a:r>
              <a:rPr lang="en-US" sz="1400" b="1" dirty="0" err="1">
                <a:latin typeface="Palatino Linotype" pitchFamily="18" charset="0"/>
              </a:rPr>
              <a:t>Vulnus</a:t>
            </a:r>
            <a:r>
              <a:rPr lang="en-US" sz="1400" b="1" dirty="0">
                <a:latin typeface="Palatino Linotype" pitchFamily="18" charset="0"/>
              </a:rPr>
              <a:t> </a:t>
            </a:r>
            <a:r>
              <a:rPr lang="en-US" sz="1400" b="1" dirty="0" err="1">
                <a:latin typeface="Palatino Linotype" pitchFamily="18" charset="0"/>
              </a:rPr>
              <a:t>Morsum</a:t>
            </a:r>
            <a:r>
              <a:rPr lang="en-US" sz="1400" b="1" dirty="0">
                <a:latin typeface="Palatino Linotype" pitchFamily="18" charset="0"/>
              </a:rPr>
              <a:t> (Bite Wound)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Origin: Animal or human bite.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Characteristics: Varies based on tooth configuration. Always infected.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Considerations:</a:t>
            </a:r>
          </a:p>
          <a:p>
            <a:pPr lvl="2"/>
            <a:r>
              <a:rPr lang="en-US" sz="1400" dirty="0">
                <a:latin typeface="Palatino Linotype" pitchFamily="18" charset="0"/>
              </a:rPr>
              <a:t>Animal bite → Rabies (administer rabies vaccine).</a:t>
            </a:r>
          </a:p>
          <a:p>
            <a:pPr lvl="2"/>
            <a:r>
              <a:rPr lang="en-US" sz="1400" dirty="0">
                <a:latin typeface="Palatino Linotype" pitchFamily="18" charset="0"/>
              </a:rPr>
              <a:t>Venomous snake bite → Mandatory </a:t>
            </a:r>
            <a:r>
              <a:rPr lang="en-US" sz="1400" dirty="0" err="1">
                <a:latin typeface="Palatino Linotype" pitchFamily="18" charset="0"/>
              </a:rPr>
              <a:t>antivenom</a:t>
            </a:r>
            <a:r>
              <a:rPr lang="en-US" sz="1400" dirty="0">
                <a:latin typeface="Palatino Linotype" pitchFamily="18" charset="0"/>
              </a:rPr>
              <a:t> serum.</a:t>
            </a:r>
          </a:p>
          <a:p>
            <a:r>
              <a:rPr lang="en-US" sz="1400" b="1" dirty="0" err="1">
                <a:latin typeface="Palatino Linotype" pitchFamily="18" charset="0"/>
              </a:rPr>
              <a:t>Amputatio</a:t>
            </a:r>
            <a:r>
              <a:rPr lang="en-US" sz="1400" b="1" dirty="0">
                <a:latin typeface="Palatino Linotype" pitchFamily="18" charset="0"/>
              </a:rPr>
              <a:t> </a:t>
            </a:r>
            <a:r>
              <a:rPr lang="en-US" sz="1400" b="1" dirty="0" err="1">
                <a:latin typeface="Palatino Linotype" pitchFamily="18" charset="0"/>
              </a:rPr>
              <a:t>Traumatica</a:t>
            </a:r>
            <a:r>
              <a:rPr lang="en-US" sz="1400" b="1" dirty="0">
                <a:latin typeface="Palatino Linotype" pitchFamily="18" charset="0"/>
              </a:rPr>
              <a:t> (Traumatic Amputation)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Cause: Immense physical force leading to limb or digit detachment.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Types:</a:t>
            </a:r>
          </a:p>
          <a:p>
            <a:pPr lvl="2"/>
            <a:r>
              <a:rPr lang="en-US" sz="1400" dirty="0">
                <a:latin typeface="Palatino Linotype" pitchFamily="18" charset="0"/>
              </a:rPr>
              <a:t>Sharp object → Clean wound edges, profuse bleeding ("guillotine amputation").</a:t>
            </a:r>
          </a:p>
          <a:p>
            <a:pPr lvl="2"/>
            <a:r>
              <a:rPr lang="en-US" sz="1400" dirty="0">
                <a:latin typeface="Palatino Linotype" pitchFamily="18" charset="0"/>
              </a:rPr>
              <a:t>Blunt force → Jagged amputation line.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Life-Threatening: Due to major blood vessel disruption and potential exsanguination.</a:t>
            </a:r>
          </a:p>
          <a:p>
            <a:endParaRPr lang="en-US" sz="14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29</a:t>
            </a:fld>
            <a:endParaRPr lang="en-GB" alt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772344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1" y="3436640"/>
            <a:ext cx="3200400" cy="1405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71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C5C8A-7EAB-445A-8762-914163B40E27}" type="slidenum">
              <a:rPr lang="en-GB" altLang="ru-RU"/>
              <a:pPr/>
              <a:t>3</a:t>
            </a:fld>
            <a:endParaRPr lang="en-GB" alt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96850"/>
            <a:ext cx="8350250" cy="700088"/>
          </a:xfrm>
        </p:spPr>
        <p:txBody>
          <a:bodyPr/>
          <a:lstStyle/>
          <a:p>
            <a:r>
              <a:rPr lang="en-US" altLang="ru-RU" dirty="0">
                <a:latin typeface="Palatino Linotype" pitchFamily="18" charset="0"/>
              </a:rPr>
              <a:t>Trauma: A Leading Cause of Mortality</a:t>
            </a:r>
            <a:endParaRPr lang="uk-UA" altLang="ru-RU" dirty="0">
              <a:latin typeface="Palatino Linotype" pitchFamily="18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916360"/>
            <a:ext cx="8350250" cy="3889003"/>
          </a:xfrm>
        </p:spPr>
        <p:txBody>
          <a:bodyPr/>
          <a:lstStyle/>
          <a:p>
            <a:r>
              <a:rPr lang="en-US" altLang="ko-KR" sz="1400" dirty="0">
                <a:latin typeface="Palatino Linotype" pitchFamily="18" charset="0"/>
                <a:ea typeface="Gulim" pitchFamily="34" charset="-127"/>
              </a:rPr>
              <a:t>Principal cause of death for under 45s; third leading cause overall.</a:t>
            </a:r>
          </a:p>
          <a:p>
            <a:r>
              <a:rPr lang="en-US" altLang="ko-KR" sz="1400" dirty="0">
                <a:latin typeface="Palatino Linotype" pitchFamily="18" charset="0"/>
                <a:ea typeface="Gulim" pitchFamily="34" charset="-127"/>
              </a:rPr>
              <a:t>Predominantly affects younger age groups, especially the first three decades.</a:t>
            </a:r>
          </a:p>
          <a:p>
            <a:r>
              <a:rPr lang="en-US" altLang="ko-KR" sz="1400" dirty="0" err="1">
                <a:latin typeface="Palatino Linotype" pitchFamily="18" charset="0"/>
                <a:ea typeface="Gulim" pitchFamily="34" charset="-127"/>
              </a:rPr>
              <a:t>Male:Female</a:t>
            </a:r>
            <a:r>
              <a:rPr lang="en-US" altLang="ko-KR" sz="1400" dirty="0">
                <a:latin typeface="Palatino Linotype" pitchFamily="18" charset="0"/>
                <a:ea typeface="Gulim" pitchFamily="34" charset="-127"/>
              </a:rPr>
              <a:t> incidence = 3:1.</a:t>
            </a:r>
          </a:p>
          <a:p>
            <a:r>
              <a:rPr lang="en-US" altLang="ko-KR" sz="1400" dirty="0">
                <a:latin typeface="Palatino Linotype" pitchFamily="18" charset="0"/>
                <a:ea typeface="Gulim" pitchFamily="34" charset="-127"/>
              </a:rPr>
              <a:t>Causes:</a:t>
            </a:r>
          </a:p>
          <a:p>
            <a:pPr lvl="1"/>
            <a:r>
              <a:rPr lang="en-US" altLang="ko-KR" sz="1400" dirty="0">
                <a:latin typeface="Palatino Linotype" pitchFamily="18" charset="0"/>
                <a:ea typeface="Gulim" pitchFamily="34" charset="-127"/>
              </a:rPr>
              <a:t>Traffic accidents: 45%</a:t>
            </a:r>
          </a:p>
          <a:p>
            <a:pPr lvl="1"/>
            <a:r>
              <a:rPr lang="en-US" altLang="ko-KR" sz="1400" dirty="0">
                <a:latin typeface="Palatino Linotype" pitchFamily="18" charset="0"/>
                <a:ea typeface="Gulim" pitchFamily="34" charset="-127"/>
              </a:rPr>
              <a:t>Home injuries: 14%</a:t>
            </a:r>
          </a:p>
          <a:p>
            <a:pPr lvl="1"/>
            <a:r>
              <a:rPr lang="en-US" altLang="ko-KR" sz="1400" dirty="0">
                <a:latin typeface="Palatino Linotype" pitchFamily="18" charset="0"/>
                <a:ea typeface="Gulim" pitchFamily="34" charset="-127"/>
              </a:rPr>
              <a:t>Workplace injuries: 10%</a:t>
            </a:r>
          </a:p>
          <a:p>
            <a:pPr lvl="1"/>
            <a:r>
              <a:rPr lang="en-US" altLang="ko-KR" sz="1400" dirty="0">
                <a:latin typeface="Palatino Linotype" pitchFamily="18" charset="0"/>
                <a:ea typeface="Gulim" pitchFamily="34" charset="-127"/>
              </a:rPr>
              <a:t>Violence: 9%</a:t>
            </a:r>
          </a:p>
          <a:p>
            <a:pPr lvl="1"/>
            <a:r>
              <a:rPr lang="en-US" altLang="ko-KR" sz="1400" dirty="0">
                <a:latin typeface="Palatino Linotype" pitchFamily="18" charset="0"/>
                <a:ea typeface="Gulim" pitchFamily="34" charset="-127"/>
              </a:rPr>
              <a:t>Sports injuries: 8%</a:t>
            </a:r>
          </a:p>
          <a:p>
            <a:pPr lvl="1"/>
            <a:r>
              <a:rPr lang="en-US" altLang="ko-KR" sz="1400" dirty="0">
                <a:latin typeface="Palatino Linotype" pitchFamily="18" charset="0"/>
                <a:ea typeface="Gulim" pitchFamily="34" charset="-127"/>
              </a:rPr>
              <a:t>Most injured body regions:</a:t>
            </a:r>
          </a:p>
          <a:p>
            <a:pPr lvl="1"/>
            <a:r>
              <a:rPr lang="en-US" altLang="ko-KR" sz="1400" dirty="0">
                <a:latin typeface="Palatino Linotype" pitchFamily="18" charset="0"/>
                <a:ea typeface="Gulim" pitchFamily="34" charset="-127"/>
              </a:rPr>
              <a:t>Head: 60%</a:t>
            </a:r>
          </a:p>
          <a:p>
            <a:pPr lvl="1"/>
            <a:r>
              <a:rPr lang="en-US" altLang="ko-KR" sz="1400" dirty="0">
                <a:latin typeface="Palatino Linotype" pitchFamily="18" charset="0"/>
                <a:ea typeface="Gulim" pitchFamily="34" charset="-127"/>
              </a:rPr>
              <a:t>Extremities: 45%</a:t>
            </a:r>
          </a:p>
          <a:p>
            <a:pPr lvl="1"/>
            <a:r>
              <a:rPr lang="en-US" altLang="ko-KR" sz="1400" dirty="0">
                <a:latin typeface="Palatino Linotype" pitchFamily="18" charset="0"/>
                <a:ea typeface="Gulim" pitchFamily="34" charset="-127"/>
              </a:rPr>
              <a:t>Thorax: 25%</a:t>
            </a:r>
          </a:p>
          <a:p>
            <a:pPr lvl="1"/>
            <a:r>
              <a:rPr lang="en-US" altLang="ko-KR" sz="1400" dirty="0">
                <a:latin typeface="Palatino Linotype" pitchFamily="18" charset="0"/>
                <a:ea typeface="Gulim" pitchFamily="34" charset="-127"/>
              </a:rPr>
              <a:t>Abdomen/Pelvis: 10%</a:t>
            </a:r>
          </a:p>
          <a:p>
            <a:pPr lvl="1"/>
            <a:r>
              <a:rPr lang="en-US" altLang="ko-KR" sz="1400" dirty="0">
                <a:latin typeface="Palatino Linotype" pitchFamily="18" charset="0"/>
                <a:ea typeface="Gulim" pitchFamily="34" charset="-127"/>
              </a:rPr>
              <a:t>Spine: 5%</a:t>
            </a:r>
            <a:endParaRPr lang="uk-UA" altLang="ru-RU" sz="1400" dirty="0">
              <a:latin typeface="Palatino Linotyp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140496"/>
            <a:ext cx="3657600" cy="2163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latin typeface="Palatino Linotype" pitchFamily="18" charset="0"/>
              </a:rPr>
              <a:t>Classification of Wounds Based on Bacterial Colonization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88368"/>
            <a:ext cx="5543847" cy="2917825"/>
          </a:xfrm>
        </p:spPr>
        <p:txBody>
          <a:bodyPr/>
          <a:lstStyle/>
          <a:p>
            <a:r>
              <a:rPr lang="en-US" sz="1400" b="1" dirty="0" smtClean="0">
                <a:latin typeface="Palatino Linotype" pitchFamily="18" charset="0"/>
              </a:rPr>
              <a:t>Clean </a:t>
            </a:r>
            <a:r>
              <a:rPr lang="en-US" sz="1400" b="1" dirty="0">
                <a:latin typeface="Palatino Linotype" pitchFamily="18" charset="0"/>
              </a:rPr>
              <a:t>Wounds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Origin: Incisions or those formed under sterile conditions.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Characteristics: Limited to common skin bacteria, below usual colony count. No signs of inflammation.</a:t>
            </a:r>
          </a:p>
          <a:p>
            <a:r>
              <a:rPr lang="en-US" sz="1400" b="1" dirty="0">
                <a:latin typeface="Palatino Linotype" pitchFamily="18" charset="0"/>
              </a:rPr>
              <a:t>Clean-Contaminated Wounds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Source of Contamination: Endogenous or from the immediate environment - operating room, surgical team, inadequately cleaned skin.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Common During: Surgeries involving the digestive or urinary tract.</a:t>
            </a:r>
          </a:p>
          <a:p>
            <a:r>
              <a:rPr lang="en-US" sz="1400" b="1" dirty="0">
                <a:latin typeface="Palatino Linotype" pitchFamily="18" charset="0"/>
              </a:rPr>
              <a:t>Infected (Dirty) Wounds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Typically: Accidental wounds from unsterile instruments or residual devitalized tissue.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Includes: Chronic wounds.</a:t>
            </a:r>
          </a:p>
          <a:p>
            <a:endParaRPr lang="en-US" sz="14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30</a:t>
            </a:fld>
            <a:endParaRPr lang="en-GB" alt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36440"/>
            <a:ext cx="3474720" cy="309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4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52264"/>
            <a:ext cx="8207375" cy="866775"/>
          </a:xfrm>
        </p:spPr>
        <p:txBody>
          <a:bodyPr/>
          <a:lstStyle/>
          <a:p>
            <a:r>
              <a:rPr lang="en-US" sz="2800" dirty="0">
                <a:latin typeface="Palatino Linotype" pitchFamily="18" charset="0"/>
              </a:rPr>
              <a:t>Classification of Wounds Based on Time Since Injury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3" y="988368"/>
            <a:ext cx="6624735" cy="4032448"/>
          </a:xfrm>
        </p:spPr>
        <p:txBody>
          <a:bodyPr/>
          <a:lstStyle/>
          <a:p>
            <a:r>
              <a:rPr lang="en-US" sz="1400" b="1" dirty="0">
                <a:latin typeface="Palatino Linotype" pitchFamily="18" charset="0"/>
              </a:rPr>
              <a:t>Acute Wounds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b="1" dirty="0">
                <a:latin typeface="Palatino Linotype" pitchFamily="18" charset="0"/>
              </a:rPr>
              <a:t>Fresh Wounds</a:t>
            </a:r>
            <a:r>
              <a:rPr lang="en-US" sz="1400" dirty="0">
                <a:latin typeface="Palatino Linotype" pitchFamily="18" charset="0"/>
              </a:rPr>
              <a:t>: Within 8 hours from skin breach.</a:t>
            </a:r>
          </a:p>
          <a:p>
            <a:pPr lvl="1"/>
            <a:r>
              <a:rPr lang="en-US" sz="1400" b="1" dirty="0">
                <a:latin typeface="Palatino Linotype" pitchFamily="18" charset="0"/>
              </a:rPr>
              <a:t>Old Wounds</a:t>
            </a:r>
            <a:r>
              <a:rPr lang="en-US" sz="1400" dirty="0">
                <a:latin typeface="Palatino Linotype" pitchFamily="18" charset="0"/>
              </a:rPr>
              <a:t>: Beyond 8 hours post-injury.</a:t>
            </a:r>
          </a:p>
          <a:p>
            <a:r>
              <a:rPr lang="en-US" sz="1400" b="1" dirty="0">
                <a:latin typeface="Palatino Linotype" pitchFamily="18" charset="0"/>
              </a:rPr>
              <a:t>Chronic Wounds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Examples: Venous, arterial, diabetic ulcers; pressure sores; longstanding skin/tissue defects.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Features:</a:t>
            </a:r>
          </a:p>
          <a:p>
            <a:pPr lvl="2"/>
            <a:r>
              <a:rPr lang="en-US" sz="1400" dirty="0">
                <a:latin typeface="Palatino Linotype" pitchFamily="18" charset="0"/>
              </a:rPr>
              <a:t>Require ~4 weeks or longer for healing.</a:t>
            </a:r>
          </a:p>
          <a:p>
            <a:pPr lvl="2"/>
            <a:r>
              <a:rPr lang="en-US" sz="1400" dirty="0">
                <a:latin typeface="Palatino Linotype" pitchFamily="18" charset="0"/>
              </a:rPr>
              <a:t>Spontaneous healing rare or takes 8+ weeks.</a:t>
            </a:r>
          </a:p>
          <a:p>
            <a:pPr lvl="2"/>
            <a:r>
              <a:rPr lang="en-US" sz="1400" dirty="0">
                <a:latin typeface="Palatino Linotype" pitchFamily="18" charset="0"/>
              </a:rPr>
              <a:t>Normal healing process interrupted (often due to circulatory-neurogenic deficits or immune deficiency).</a:t>
            </a:r>
          </a:p>
          <a:p>
            <a:endParaRPr lang="en-US" sz="14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31</a:t>
            </a:fld>
            <a:endParaRPr lang="en-GB" alt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176" y="2788568"/>
            <a:ext cx="2651760" cy="1988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329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24272"/>
            <a:ext cx="8207375" cy="866775"/>
          </a:xfrm>
        </p:spPr>
        <p:txBody>
          <a:bodyPr/>
          <a:lstStyle/>
          <a:p>
            <a:r>
              <a:rPr lang="en-US" sz="2800" dirty="0">
                <a:latin typeface="Palatino Linotype" pitchFamily="18" charset="0"/>
              </a:rPr>
              <a:t>Phases of Wound Healing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988368"/>
            <a:ext cx="5471839" cy="3277245"/>
          </a:xfrm>
        </p:spPr>
        <p:txBody>
          <a:bodyPr/>
          <a:lstStyle/>
          <a:p>
            <a:r>
              <a:rPr lang="en-US" b="1" dirty="0">
                <a:latin typeface="Palatino Linotype" pitchFamily="18" charset="0"/>
              </a:rPr>
              <a:t>Hemostasis &amp; Inflammation</a:t>
            </a:r>
            <a:r>
              <a:rPr lang="en-US" dirty="0">
                <a:latin typeface="Palatino Linotype" pitchFamily="18" charset="0"/>
              </a:rPr>
              <a:t>: Initial response post-injury.</a:t>
            </a:r>
          </a:p>
          <a:p>
            <a:r>
              <a:rPr lang="en-US" b="1" dirty="0">
                <a:latin typeface="Palatino Linotype" pitchFamily="18" charset="0"/>
              </a:rPr>
              <a:t>Proliferation</a:t>
            </a:r>
            <a:r>
              <a:rPr lang="en-US" dirty="0">
                <a:latin typeface="Palatino Linotype" pitchFamily="18" charset="0"/>
              </a:rPr>
              <a:t>: Cellular growth and foundation building.</a:t>
            </a:r>
          </a:p>
          <a:p>
            <a:r>
              <a:rPr lang="en-US" b="1" dirty="0">
                <a:latin typeface="Palatino Linotype" pitchFamily="18" charset="0"/>
              </a:rPr>
              <a:t>Maturation &amp; Remodeling</a:t>
            </a:r>
            <a:r>
              <a:rPr lang="en-US" dirty="0">
                <a:latin typeface="Palatino Linotype" pitchFamily="18" charset="0"/>
              </a:rPr>
              <a:t>: Strengthening and reshaping.</a:t>
            </a:r>
          </a:p>
          <a:p>
            <a:r>
              <a:rPr lang="en-US" i="1" dirty="0">
                <a:latin typeface="Palatino Linotype" pitchFamily="18" charset="0"/>
              </a:rPr>
              <a:t>Note</a:t>
            </a:r>
            <a:r>
              <a:rPr lang="en-US" dirty="0">
                <a:latin typeface="Palatino Linotype" pitchFamily="18" charset="0"/>
              </a:rPr>
              <a:t>: Proper progression through these phases ensures tissue integrity. Deviations can lead to chronic or </a:t>
            </a:r>
            <a:r>
              <a:rPr lang="en-US" dirty="0" err="1">
                <a:latin typeface="Palatino Linotype" pitchFamily="18" charset="0"/>
              </a:rPr>
              <a:t>nonhealing</a:t>
            </a:r>
            <a:r>
              <a:rPr lang="en-US" dirty="0">
                <a:latin typeface="Palatino Linotype" pitchFamily="18" charset="0"/>
              </a:rPr>
              <a:t> wounds.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32</a:t>
            </a:fld>
            <a:endParaRPr lang="en-GB" alt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916362"/>
            <a:ext cx="3200400" cy="1965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436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Hemostasis &amp; Inflammation in Wound Healing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347788"/>
            <a:ext cx="4967783" cy="2917825"/>
          </a:xfrm>
        </p:spPr>
        <p:txBody>
          <a:bodyPr/>
          <a:lstStyle/>
          <a:p>
            <a:r>
              <a:rPr lang="en-US" sz="1600" b="1" dirty="0">
                <a:latin typeface="Palatino Linotype" pitchFamily="18" charset="0"/>
              </a:rPr>
              <a:t>Initiation</a:t>
            </a:r>
            <a:r>
              <a:rPr lang="en-US" sz="1600" dirty="0">
                <a:latin typeface="Palatino Linotype" pitchFamily="18" charset="0"/>
              </a:rPr>
              <a:t>: Wounding disrupts tissue, exposing matrix to platelets. This triggers platelet aggregation and coagulation cascade activation.</a:t>
            </a:r>
          </a:p>
          <a:p>
            <a:r>
              <a:rPr lang="en-US" sz="1600" b="1" dirty="0">
                <a:latin typeface="Palatino Linotype" pitchFamily="18" charset="0"/>
              </a:rPr>
              <a:t>Platelet Role</a:t>
            </a:r>
            <a:r>
              <a:rPr lang="en-US" sz="1600" dirty="0">
                <a:latin typeface="Palatino Linotype" pitchFamily="18" charset="0"/>
              </a:rPr>
              <a:t>: Release wound-active substances like PDGF, TGF-</a:t>
            </a:r>
            <a:r>
              <a:rPr lang="el-GR" sz="1600" dirty="0">
                <a:latin typeface="Palatino Linotype" pitchFamily="18" charset="0"/>
              </a:rPr>
              <a:t>β, </a:t>
            </a:r>
            <a:r>
              <a:rPr lang="en-US" sz="1600" dirty="0">
                <a:latin typeface="Palatino Linotype" pitchFamily="18" charset="0"/>
              </a:rPr>
              <a:t>PAF, and serotonin.</a:t>
            </a:r>
          </a:p>
          <a:p>
            <a:r>
              <a:rPr lang="en-US" sz="1600" b="1" dirty="0">
                <a:latin typeface="Palatino Linotype" pitchFamily="18" charset="0"/>
              </a:rPr>
              <a:t>Fibrin Clot</a:t>
            </a:r>
            <a:r>
              <a:rPr lang="en-US" sz="1600" dirty="0">
                <a:latin typeface="Palatino Linotype" pitchFamily="18" charset="0"/>
              </a:rPr>
              <a:t>: Serves dual role – achieves hemostasis and scaffolds for inflammatory cell migration.</a:t>
            </a:r>
          </a:p>
          <a:p>
            <a:r>
              <a:rPr lang="en-US" sz="1600" b="1" dirty="0">
                <a:latin typeface="Palatino Linotype" pitchFamily="18" charset="0"/>
              </a:rPr>
              <a:t>PMNs</a:t>
            </a:r>
            <a:r>
              <a:rPr lang="en-US" sz="1600" dirty="0">
                <a:latin typeface="Palatino Linotype" pitchFamily="18" charset="0"/>
              </a:rPr>
              <a:t>: First to infiltrate wound site, peak at 24-48 hours, major in phagocytosis &amp; cytokine release, but can delay epithelial closure.</a:t>
            </a:r>
          </a:p>
          <a:p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33</a:t>
            </a:fld>
            <a:endParaRPr lang="en-GB" alt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076" y="710785"/>
            <a:ext cx="3474720" cy="4227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387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Palatino Linotype" pitchFamily="18" charset="0"/>
              </a:rPr>
              <a:t>Hemostasis &amp; Inflammation in Wound Healing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88368"/>
            <a:ext cx="5255815" cy="2917825"/>
          </a:xfrm>
        </p:spPr>
        <p:txBody>
          <a:bodyPr/>
          <a:lstStyle/>
          <a:p>
            <a:r>
              <a:rPr lang="en-US" sz="1600" b="1" dirty="0">
                <a:latin typeface="Palatino Linotype" pitchFamily="18" charset="0"/>
              </a:rPr>
              <a:t>Macrophages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Origin: Circulating monocytes.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Peak: 48-96 hours post-injury.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Functions: Wound debridement, microbial stasis, recruitment &amp; activation of cells via cytokines and growth factors. Key in angiogenesis and matrix deposition/remodeling.</a:t>
            </a:r>
          </a:p>
          <a:p>
            <a:r>
              <a:rPr lang="en-US" sz="1600" b="1" dirty="0">
                <a:latin typeface="Palatino Linotype" pitchFamily="18" charset="0"/>
              </a:rPr>
              <a:t>T Lymphocytes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Peak: ~1 week post-injury.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Role: Modulation of the wound environment. Essential yet not fully defined. Influence wound strength, collagen content, and fibroblast collagen synthesis. Interaction depends on cell-cell contact &amp; soluble factors.</a:t>
            </a:r>
          </a:p>
          <a:p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34</a:t>
            </a:fld>
            <a:endParaRPr lang="en-GB" alt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348408"/>
            <a:ext cx="3657600" cy="2710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041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Proliferative Phase of Wound Healing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1" y="1132384"/>
            <a:ext cx="7632847" cy="3816424"/>
          </a:xfrm>
        </p:spPr>
        <p:txBody>
          <a:bodyPr/>
          <a:lstStyle/>
          <a:p>
            <a:r>
              <a:rPr lang="en-US" sz="1400" b="1" dirty="0">
                <a:latin typeface="Palatino Linotype" pitchFamily="18" charset="0"/>
              </a:rPr>
              <a:t>Timeline</a:t>
            </a:r>
            <a:r>
              <a:rPr lang="en-US" sz="1400" dirty="0">
                <a:latin typeface="Palatino Linotype" pitchFamily="18" charset="0"/>
              </a:rPr>
              <a:t>: Days 4 - 12.</a:t>
            </a:r>
          </a:p>
          <a:p>
            <a:r>
              <a:rPr lang="en-US" sz="1400" b="1" dirty="0">
                <a:latin typeface="Palatino Linotype" pitchFamily="18" charset="0"/>
              </a:rPr>
              <a:t>Main Events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Reestablishment of tissue continuity.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Infiltration by fibroblasts and endothelial cells.</a:t>
            </a:r>
          </a:p>
          <a:p>
            <a:r>
              <a:rPr lang="en-US" sz="1400" b="1" dirty="0">
                <a:latin typeface="Palatino Linotype" pitchFamily="18" charset="0"/>
              </a:rPr>
              <a:t>Fibroblasts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Chemotactic attraction by PDGF.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Functions: Proliferation, activation, matrix synthesis, and remodeling.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Influenced by cytokines &amp; growth factors from wound macrophages.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Regulated by lactate through ADP-</a:t>
            </a:r>
            <a:r>
              <a:rPr lang="en-US" sz="1400" dirty="0" err="1">
                <a:latin typeface="Palatino Linotype" pitchFamily="18" charset="0"/>
              </a:rPr>
              <a:t>ribosylation</a:t>
            </a:r>
            <a:r>
              <a:rPr lang="en-US" sz="1400" dirty="0">
                <a:latin typeface="Palatino Linotype" pitchFamily="18" charset="0"/>
              </a:rPr>
              <a:t>.</a:t>
            </a:r>
          </a:p>
          <a:p>
            <a:r>
              <a:rPr lang="en-US" sz="1400" b="1" dirty="0">
                <a:latin typeface="Palatino Linotype" pitchFamily="18" charset="0"/>
              </a:rPr>
              <a:t>Endothelial Cells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Role: New capillary formation (angiogenesis).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Origin: Intact </a:t>
            </a:r>
            <a:r>
              <a:rPr lang="en-US" sz="1400" dirty="0" err="1">
                <a:latin typeface="Palatino Linotype" pitchFamily="18" charset="0"/>
              </a:rPr>
              <a:t>venules</a:t>
            </a:r>
            <a:r>
              <a:rPr lang="en-US" sz="1400" dirty="0">
                <a:latin typeface="Palatino Linotype" pitchFamily="18" charset="0"/>
              </a:rPr>
              <a:t> near the wound.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Influenced by TNF-</a:t>
            </a:r>
            <a:r>
              <a:rPr lang="el-GR" sz="1400" dirty="0">
                <a:latin typeface="Palatino Linotype" pitchFamily="18" charset="0"/>
              </a:rPr>
              <a:t>α, </a:t>
            </a:r>
            <a:r>
              <a:rPr lang="en-US" sz="1400" dirty="0">
                <a:latin typeface="Palatino Linotype" pitchFamily="18" charset="0"/>
              </a:rPr>
              <a:t>TGF-</a:t>
            </a:r>
            <a:r>
              <a:rPr lang="el-GR" sz="1400" dirty="0">
                <a:latin typeface="Palatino Linotype" pitchFamily="18" charset="0"/>
              </a:rPr>
              <a:t>β, </a:t>
            </a:r>
            <a:r>
              <a:rPr lang="en-US" sz="1400" dirty="0">
                <a:latin typeface="Palatino Linotype" pitchFamily="18" charset="0"/>
              </a:rPr>
              <a:t>and VEGF. Major source: macrophages.</a:t>
            </a:r>
          </a:p>
          <a:p>
            <a:endParaRPr lang="en-US" sz="14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35</a:t>
            </a:fld>
            <a:endParaRPr lang="en-GB" alt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276404"/>
            <a:ext cx="2468880" cy="1719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879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24272"/>
            <a:ext cx="8207375" cy="866775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Matrix Synthesis: Collagen Biochemistry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44352"/>
            <a:ext cx="7128792" cy="2917825"/>
          </a:xfrm>
        </p:spPr>
        <p:txBody>
          <a:bodyPr/>
          <a:lstStyle/>
          <a:p>
            <a:r>
              <a:rPr lang="en-US" sz="1400" b="1" dirty="0">
                <a:latin typeface="Palatino Linotype" pitchFamily="18" charset="0"/>
              </a:rPr>
              <a:t>Collagen in Wound Healing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Major protein in the body.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Key to functional integrity of wounds.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Types in focus: Type I (primary in skin) &amp; Type III (prominent in repair).</a:t>
            </a:r>
          </a:p>
          <a:p>
            <a:r>
              <a:rPr lang="en-US" sz="1400" b="1" dirty="0">
                <a:latin typeface="Palatino Linotype" pitchFamily="18" charset="0"/>
              </a:rPr>
              <a:t>Collagen Composition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Chains: Glycine every third position; </a:t>
            </a:r>
            <a:r>
              <a:rPr lang="en-US" sz="1400" dirty="0" err="1">
                <a:latin typeface="Palatino Linotype" pitchFamily="18" charset="0"/>
              </a:rPr>
              <a:t>Proline</a:t>
            </a:r>
            <a:r>
              <a:rPr lang="en-US" sz="1400" dirty="0">
                <a:latin typeface="Palatino Linotype" pitchFamily="18" charset="0"/>
              </a:rPr>
              <a:t> or Lysine in the second.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Initial form: </a:t>
            </a:r>
            <a:r>
              <a:rPr lang="en-US" sz="1400" dirty="0" err="1">
                <a:latin typeface="Palatino Linotype" pitchFamily="18" charset="0"/>
              </a:rPr>
              <a:t>Protocollagen</a:t>
            </a:r>
            <a:r>
              <a:rPr lang="en-US" sz="1400" dirty="0">
                <a:latin typeface="Palatino Linotype" pitchFamily="18" charset="0"/>
              </a:rPr>
              <a:t> with ~1000 amino acid residues.</a:t>
            </a:r>
          </a:p>
          <a:p>
            <a:r>
              <a:rPr lang="en-US" sz="1400" b="1" dirty="0">
                <a:latin typeface="Palatino Linotype" pitchFamily="18" charset="0"/>
              </a:rPr>
              <a:t>Biochemical Transformation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Hydroxylation in endoplasmic reticulum (Needs: oxygen, iron, vitamin C).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Glycosylation: Addition of </a:t>
            </a:r>
            <a:r>
              <a:rPr lang="en-US" sz="1400" dirty="0" err="1">
                <a:latin typeface="Palatino Linotype" pitchFamily="18" charset="0"/>
              </a:rPr>
              <a:t>galactose</a:t>
            </a:r>
            <a:r>
              <a:rPr lang="en-US" sz="1400" dirty="0">
                <a:latin typeface="Palatino Linotype" pitchFamily="18" charset="0"/>
              </a:rPr>
              <a:t> &amp; glucose.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Result: </a:t>
            </a:r>
            <a:r>
              <a:rPr lang="el-GR" sz="1400" dirty="0">
                <a:latin typeface="Palatino Linotype" pitchFamily="18" charset="0"/>
              </a:rPr>
              <a:t>α-</a:t>
            </a:r>
            <a:r>
              <a:rPr lang="en-US" sz="1400" dirty="0">
                <a:latin typeface="Palatino Linotype" pitchFamily="18" charset="0"/>
              </a:rPr>
              <a:t>helical configuration, forming </a:t>
            </a:r>
            <a:r>
              <a:rPr lang="en-US" sz="1400" dirty="0" err="1">
                <a:latin typeface="Palatino Linotype" pitchFamily="18" charset="0"/>
              </a:rPr>
              <a:t>procollagen</a:t>
            </a:r>
            <a:r>
              <a:rPr lang="en-US" sz="1400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Strengthened by cross-linking lysine residues.</a:t>
            </a:r>
          </a:p>
          <a:p>
            <a:r>
              <a:rPr lang="en-US" sz="1400" b="1" dirty="0">
                <a:latin typeface="Palatino Linotype" pitchFamily="18" charset="0"/>
              </a:rPr>
              <a:t>Final Form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 err="1">
                <a:latin typeface="Palatino Linotype" pitchFamily="18" charset="0"/>
              </a:rPr>
              <a:t>Procollagen</a:t>
            </a:r>
            <a:r>
              <a:rPr lang="en-US" sz="1400" dirty="0">
                <a:latin typeface="Palatino Linotype" pitchFamily="18" charset="0"/>
              </a:rPr>
              <a:t> to collagen: Removal of registration peptides &amp; further cross-linking.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Collagen synthesis depends on systemic factors: oxygen, nutrients, cofactors, and a healthy wound environment.</a:t>
            </a:r>
          </a:p>
          <a:p>
            <a:endParaRPr lang="en-US" sz="14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36</a:t>
            </a:fld>
            <a:endParaRPr lang="en-GB" alt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148608"/>
            <a:ext cx="1920240" cy="1199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528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Palatino Linotype" pitchFamily="18" charset="0"/>
              </a:rPr>
              <a:t>Proteoglycan Synthesis in Wound Healing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88368"/>
            <a:ext cx="8207375" cy="2917825"/>
          </a:xfrm>
        </p:spPr>
        <p:txBody>
          <a:bodyPr/>
          <a:lstStyle/>
          <a:p>
            <a:r>
              <a:rPr lang="en-US" sz="1600" b="1" dirty="0">
                <a:latin typeface="Palatino Linotype" pitchFamily="18" charset="0"/>
              </a:rPr>
              <a:t>What are Proteoglycans?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"Ground substance" in granulation tissue.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Combination of </a:t>
            </a:r>
            <a:r>
              <a:rPr lang="en-US" sz="1600" dirty="0" err="1">
                <a:latin typeface="Palatino Linotype" pitchFamily="18" charset="0"/>
              </a:rPr>
              <a:t>glycosaminoglycans</a:t>
            </a:r>
            <a:r>
              <a:rPr lang="en-US" sz="1600" dirty="0">
                <a:latin typeface="Palatino Linotype" pitchFamily="18" charset="0"/>
              </a:rPr>
              <a:t> and proteins.</a:t>
            </a:r>
          </a:p>
          <a:p>
            <a:r>
              <a:rPr lang="en-US" sz="1600" b="1" dirty="0">
                <a:latin typeface="Palatino Linotype" pitchFamily="18" charset="0"/>
              </a:rPr>
              <a:t>Structure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Disaccharide units (from 10 in heparin sulfate to 2000 in hyaluronic acid).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Major types in wounds: </a:t>
            </a:r>
            <a:r>
              <a:rPr lang="en-US" sz="1600" dirty="0" err="1">
                <a:latin typeface="Palatino Linotype" pitchFamily="18" charset="0"/>
              </a:rPr>
              <a:t>Dermatan</a:t>
            </a:r>
            <a:r>
              <a:rPr lang="en-US" sz="1600" dirty="0">
                <a:latin typeface="Palatino Linotype" pitchFamily="18" charset="0"/>
              </a:rPr>
              <a:t> and chondroitin sulfate.</a:t>
            </a:r>
          </a:p>
          <a:p>
            <a:r>
              <a:rPr lang="en-US" sz="1600" b="1" dirty="0">
                <a:latin typeface="Palatino Linotype" pitchFamily="18" charset="0"/>
              </a:rPr>
              <a:t>Role in Healing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Synthesized by fibroblasts.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Peaks in the first 3 weeks of healing.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Crucial in collagen fibril assembly.</a:t>
            </a:r>
          </a:p>
          <a:p>
            <a:r>
              <a:rPr lang="en-US" sz="1600" b="1" dirty="0">
                <a:latin typeface="Palatino Linotype" pitchFamily="18" charset="0"/>
              </a:rPr>
              <a:t>Interplay with Collagen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Proteoglycans provide a lattice for collagen assembly.</a:t>
            </a:r>
          </a:p>
          <a:p>
            <a:pPr lvl="1"/>
            <a:r>
              <a:rPr lang="en-US" sz="1600" dirty="0" err="1">
                <a:latin typeface="Palatino Linotype" pitchFamily="18" charset="0"/>
              </a:rPr>
              <a:t>Sulfation</a:t>
            </a:r>
            <a:r>
              <a:rPr lang="en-US" sz="1600" dirty="0">
                <a:latin typeface="Palatino Linotype" pitchFamily="18" charset="0"/>
              </a:rPr>
              <a:t> level influences collagen fibril configuration.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As scars mature, proteoglycan content reduces.</a:t>
            </a:r>
          </a:p>
          <a:p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37</a:t>
            </a:fld>
            <a:endParaRPr lang="en-GB" altLang="ru-RU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44552"/>
            <a:ext cx="1737360" cy="2284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010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1" y="0"/>
            <a:ext cx="8207375" cy="578743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Scar Maturation and Remodeling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80" y="484312"/>
            <a:ext cx="8207375" cy="2917825"/>
          </a:xfrm>
        </p:spPr>
        <p:txBody>
          <a:bodyPr/>
          <a:lstStyle/>
          <a:p>
            <a:r>
              <a:rPr lang="en-US" sz="1400" b="1" dirty="0">
                <a:latin typeface="Palatino Linotype" pitchFamily="18" charset="0"/>
              </a:rPr>
              <a:t>Overview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Begins during </a:t>
            </a:r>
            <a:r>
              <a:rPr lang="en-US" sz="1400" dirty="0" err="1">
                <a:latin typeface="Palatino Linotype" pitchFamily="18" charset="0"/>
              </a:rPr>
              <a:t>fibroplastic</a:t>
            </a:r>
            <a:r>
              <a:rPr lang="en-US" sz="1400" dirty="0">
                <a:latin typeface="Palatino Linotype" pitchFamily="18" charset="0"/>
              </a:rPr>
              <a:t> phase.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Characterized by collagen reorganization.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Balance between </a:t>
            </a:r>
            <a:r>
              <a:rPr lang="en-US" sz="1400" dirty="0" err="1">
                <a:latin typeface="Palatino Linotype" pitchFamily="18" charset="0"/>
              </a:rPr>
              <a:t>collagenolysis</a:t>
            </a:r>
            <a:r>
              <a:rPr lang="en-US" sz="1400" dirty="0">
                <a:latin typeface="Palatino Linotype" pitchFamily="18" charset="0"/>
              </a:rPr>
              <a:t> and collagen synthesis.</a:t>
            </a:r>
          </a:p>
          <a:p>
            <a:r>
              <a:rPr lang="en-US" sz="1400" b="1" dirty="0">
                <a:latin typeface="Palatino Linotype" pitchFamily="18" charset="0"/>
              </a:rPr>
              <a:t>Phases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Early: </a:t>
            </a:r>
            <a:r>
              <a:rPr lang="en-US" sz="1400" dirty="0" err="1">
                <a:latin typeface="Palatino Linotype" pitchFamily="18" charset="0"/>
              </a:rPr>
              <a:t>Fibronectin</a:t>
            </a:r>
            <a:r>
              <a:rPr lang="en-US" sz="1400" dirty="0">
                <a:latin typeface="Palatino Linotype" pitchFamily="18" charset="0"/>
              </a:rPr>
              <a:t> &amp; collagen type III.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Intermediate: </a:t>
            </a:r>
            <a:r>
              <a:rPr lang="en-US" sz="1400" dirty="0" err="1">
                <a:latin typeface="Palatino Linotype" pitchFamily="18" charset="0"/>
              </a:rPr>
              <a:t>Glycosaminoglycans</a:t>
            </a:r>
            <a:r>
              <a:rPr lang="en-US" sz="1400" dirty="0">
                <a:latin typeface="Palatino Linotype" pitchFamily="18" charset="0"/>
              </a:rPr>
              <a:t> &amp; proteoglycans.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Final: Collagen type I.</a:t>
            </a:r>
          </a:p>
          <a:p>
            <a:r>
              <a:rPr lang="en-US" sz="1400" b="1" dirty="0">
                <a:latin typeface="Palatino Linotype" pitchFamily="18" charset="0"/>
              </a:rPr>
              <a:t>Collagen Dynamics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Collagen content plateaus weeks post-injury.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Tensile strength increases for months.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Fibril cross-linking boosts strength &amp; degradation resistance.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Scar remodeling up to 12 months; results in mature, avascular scar.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Scar strength never matches original tissue.</a:t>
            </a:r>
          </a:p>
          <a:p>
            <a:r>
              <a:rPr lang="en-US" sz="1400" b="1" dirty="0">
                <a:latin typeface="Palatino Linotype" pitchFamily="18" charset="0"/>
              </a:rPr>
              <a:t>Regulation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MMPs (like collagenase) manage </a:t>
            </a:r>
            <a:r>
              <a:rPr lang="en-US" sz="1400" dirty="0" err="1">
                <a:latin typeface="Palatino Linotype" pitchFamily="18" charset="0"/>
              </a:rPr>
              <a:t>collagenolysis</a:t>
            </a:r>
            <a:r>
              <a:rPr lang="en-US" sz="1400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Cytokines &amp; growth factors control synthesis and </a:t>
            </a:r>
            <a:r>
              <a:rPr lang="en-US" sz="1400" dirty="0" err="1">
                <a:latin typeface="Palatino Linotype" pitchFamily="18" charset="0"/>
              </a:rPr>
              <a:t>lysis</a:t>
            </a:r>
            <a:r>
              <a:rPr lang="en-US" sz="1400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TGF-: Enhances collagen transcription &amp; inhibits breakdown</a:t>
            </a:r>
            <a:r>
              <a:rPr lang="en-US" sz="1400" dirty="0" smtClean="0">
                <a:latin typeface="Palatino Linotype" pitchFamily="18" charset="0"/>
              </a:rPr>
              <a:t>.</a:t>
            </a:r>
            <a:r>
              <a:rPr lang="en-US" sz="1400" dirty="0">
                <a:latin typeface="Palatino Linotype" pitchFamily="18" charset="0"/>
              </a:rPr>
              <a:t/>
            </a:r>
            <a:br>
              <a:rPr lang="en-US" sz="1400" dirty="0">
                <a:latin typeface="Palatino Linotype" pitchFamily="18" charset="0"/>
              </a:rPr>
            </a:br>
            <a:endParaRPr lang="en-US" sz="14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38</a:t>
            </a:fld>
            <a:endParaRPr lang="en-GB" altLang="ru-RU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56320"/>
            <a:ext cx="2743200" cy="4466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614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Epithelialization in Wound Healing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8368"/>
            <a:ext cx="8207375" cy="2917825"/>
          </a:xfrm>
        </p:spPr>
        <p:txBody>
          <a:bodyPr/>
          <a:lstStyle/>
          <a:p>
            <a:r>
              <a:rPr lang="en-US" sz="1200" b="1" dirty="0">
                <a:latin typeface="Palatino Linotype" pitchFamily="18" charset="0"/>
              </a:rPr>
              <a:t>Definition</a:t>
            </a:r>
            <a:r>
              <a:rPr lang="en-US" sz="12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Final step in reestablishing tissue integrity.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Characterized by epithelial cell proliferation and migration.</a:t>
            </a:r>
          </a:p>
          <a:p>
            <a:r>
              <a:rPr lang="en-US" sz="1200" b="1" dirty="0">
                <a:latin typeface="Palatino Linotype" pitchFamily="18" charset="0"/>
              </a:rPr>
              <a:t>Process</a:t>
            </a:r>
            <a:r>
              <a:rPr lang="en-US" sz="12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Begins within 1 day post-injury.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Epidermal thickening at wound edge.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Marginal basal cells migrate across provisional matrix.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Rapid mitotic divisions near wound edge.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Defect bridging leads to layered, keratinized epithelium.</a:t>
            </a:r>
          </a:p>
          <a:p>
            <a:r>
              <a:rPr lang="en-US" sz="1200" b="1" dirty="0">
                <a:latin typeface="Palatino Linotype" pitchFamily="18" charset="0"/>
              </a:rPr>
              <a:t>Timeframe</a:t>
            </a:r>
            <a:r>
              <a:rPr lang="en-US" sz="12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&lt;48 hours for approximated incised wounds.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Longer for significant epidermal/dermal defects.</a:t>
            </a:r>
          </a:p>
          <a:p>
            <a:r>
              <a:rPr lang="en-US" sz="1200" b="1" dirty="0">
                <a:latin typeface="Palatino Linotype" pitchFamily="18" charset="0"/>
              </a:rPr>
              <a:t>Stimuli for </a:t>
            </a:r>
            <a:r>
              <a:rPr lang="en-US" sz="1200" b="1" dirty="0" err="1">
                <a:latin typeface="Palatino Linotype" pitchFamily="18" charset="0"/>
              </a:rPr>
              <a:t>Reepithelialization</a:t>
            </a:r>
            <a:r>
              <a:rPr lang="en-US" sz="12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Loss of contact inhibition.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Extracellular matrix exposure.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Cytokines from immune cells.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Key Factors: EGF, TGF-, </a:t>
            </a:r>
            <a:r>
              <a:rPr lang="en-US" sz="1200" dirty="0" err="1">
                <a:latin typeface="Palatino Linotype" pitchFamily="18" charset="0"/>
              </a:rPr>
              <a:t>bFGF</a:t>
            </a:r>
            <a:r>
              <a:rPr lang="en-US" sz="1200" dirty="0">
                <a:latin typeface="Palatino Linotype" pitchFamily="18" charset="0"/>
              </a:rPr>
              <a:t>, PDGF, and IGF-1.</a:t>
            </a:r>
          </a:p>
          <a:p>
            <a:endParaRPr lang="en-US" sz="8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39</a:t>
            </a:fld>
            <a:endParaRPr lang="en-GB" altLang="ru-RU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64633"/>
            <a:ext cx="4572000" cy="1298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280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Classification of Injuries in Surgical </a:t>
            </a:r>
            <a:r>
              <a:rPr lang="en-US" dirty="0" smtClean="0">
                <a:latin typeface="Palatino Linotype" pitchFamily="18" charset="0"/>
              </a:rPr>
              <a:t>Practice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000" dirty="0">
                <a:latin typeface="Palatino Linotype" pitchFamily="18" charset="0"/>
              </a:rPr>
              <a:t>Mechanical: Caused by mechanical force.</a:t>
            </a:r>
          </a:p>
          <a:p>
            <a:r>
              <a:rPr lang="en-US" sz="1000" dirty="0">
                <a:latin typeface="Palatino Linotype" pitchFamily="18" charset="0"/>
              </a:rPr>
              <a:t>Thermal:</a:t>
            </a:r>
          </a:p>
          <a:p>
            <a:pPr lvl="1"/>
            <a:r>
              <a:rPr lang="en-US" sz="1000" dirty="0">
                <a:latin typeface="Palatino Linotype" pitchFamily="18" charset="0"/>
              </a:rPr>
              <a:t>Burns: Elevated temperatures.</a:t>
            </a:r>
          </a:p>
          <a:p>
            <a:pPr lvl="1"/>
            <a:r>
              <a:rPr lang="en-US" sz="1000" dirty="0">
                <a:latin typeface="Palatino Linotype" pitchFamily="18" charset="0"/>
              </a:rPr>
              <a:t>Frostbite: Reduced temperatures.</a:t>
            </a:r>
          </a:p>
          <a:p>
            <a:r>
              <a:rPr lang="en-US" sz="1000" dirty="0">
                <a:latin typeface="Palatino Linotype" pitchFamily="18" charset="0"/>
              </a:rPr>
              <a:t>Electrical injuries.</a:t>
            </a:r>
          </a:p>
          <a:p>
            <a:r>
              <a:rPr lang="en-US" sz="1000" dirty="0">
                <a:latin typeface="Palatino Linotype" pitchFamily="18" charset="0"/>
              </a:rPr>
              <a:t>Chemical: Caused by chemical agents.</a:t>
            </a:r>
          </a:p>
          <a:p>
            <a:r>
              <a:rPr lang="en-US" sz="1000" dirty="0">
                <a:latin typeface="Palatino Linotype" pitchFamily="18" charset="0"/>
              </a:rPr>
              <a:t>Radiation (Nuclear) injuries.</a:t>
            </a:r>
          </a:p>
          <a:p>
            <a:r>
              <a:rPr lang="en-US" sz="1000" dirty="0">
                <a:latin typeface="Palatino Linotype" pitchFamily="18" charset="0"/>
              </a:rPr>
              <a:t>Biological: Animal or human bites, microorganisms.</a:t>
            </a:r>
          </a:p>
          <a:p>
            <a:r>
              <a:rPr lang="en-US" sz="1000" dirty="0">
                <a:latin typeface="Palatino Linotype" pitchFamily="18" charset="0"/>
              </a:rPr>
              <a:t>Psychogenic: Specific to mass disasters; treated </a:t>
            </a:r>
            <a:r>
              <a:rPr lang="en-US" sz="1000" dirty="0" err="1">
                <a:latin typeface="Palatino Linotype" pitchFamily="18" charset="0"/>
              </a:rPr>
              <a:t>neuropsychiatrically</a:t>
            </a:r>
            <a:r>
              <a:rPr lang="en-US" sz="1000" dirty="0">
                <a:latin typeface="Palatino Linotype" pitchFamily="18" charset="0"/>
              </a:rPr>
              <a:t>.</a:t>
            </a:r>
          </a:p>
          <a:p>
            <a:r>
              <a:rPr lang="en-US" sz="1000" b="1" dirty="0">
                <a:latin typeface="Palatino Linotype" pitchFamily="18" charset="0"/>
              </a:rPr>
              <a:t>Severity and Origin</a:t>
            </a:r>
            <a:r>
              <a:rPr lang="en-US" sz="1000" dirty="0">
                <a:latin typeface="Palatino Linotype" pitchFamily="18" charset="0"/>
              </a:rPr>
              <a:t>:</a:t>
            </a:r>
          </a:p>
          <a:p>
            <a:r>
              <a:rPr lang="en-US" sz="1000" b="1" dirty="0">
                <a:latin typeface="Palatino Linotype" pitchFamily="18" charset="0"/>
              </a:rPr>
              <a:t>Severity</a:t>
            </a:r>
            <a:r>
              <a:rPr lang="en-US" sz="1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000" dirty="0">
                <a:latin typeface="Palatino Linotype" pitchFamily="18" charset="0"/>
              </a:rPr>
              <a:t>Mild</a:t>
            </a:r>
          </a:p>
          <a:p>
            <a:pPr lvl="1"/>
            <a:r>
              <a:rPr lang="en-US" sz="1000" dirty="0">
                <a:latin typeface="Palatino Linotype" pitchFamily="18" charset="0"/>
              </a:rPr>
              <a:t>Severe</a:t>
            </a:r>
          </a:p>
          <a:p>
            <a:pPr lvl="1"/>
            <a:r>
              <a:rPr lang="en-US" sz="1000" dirty="0">
                <a:latin typeface="Palatino Linotype" pitchFamily="18" charset="0"/>
              </a:rPr>
              <a:t>Life-threatening</a:t>
            </a:r>
          </a:p>
          <a:p>
            <a:pPr lvl="1"/>
            <a:r>
              <a:rPr lang="en-US" sz="1000" dirty="0">
                <a:latin typeface="Palatino Linotype" pitchFamily="18" charset="0"/>
              </a:rPr>
              <a:t>Fatal</a:t>
            </a:r>
          </a:p>
          <a:p>
            <a:r>
              <a:rPr lang="en-US" sz="1000" b="1" dirty="0">
                <a:latin typeface="Palatino Linotype" pitchFamily="18" charset="0"/>
              </a:rPr>
              <a:t>Origin</a:t>
            </a:r>
            <a:r>
              <a:rPr lang="en-US" sz="1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000" dirty="0">
                <a:latin typeface="Palatino Linotype" pitchFamily="18" charset="0"/>
              </a:rPr>
              <a:t>Direct vs. Indirect trauma</a:t>
            </a:r>
          </a:p>
          <a:p>
            <a:r>
              <a:rPr lang="en-US" sz="1000" b="1" dirty="0">
                <a:latin typeface="Palatino Linotype" pitchFamily="18" charset="0"/>
              </a:rPr>
              <a:t>Notable Terms</a:t>
            </a:r>
            <a:r>
              <a:rPr lang="en-US" sz="1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000" b="1" dirty="0">
                <a:latin typeface="Palatino Linotype" pitchFamily="18" charset="0"/>
              </a:rPr>
              <a:t>Severe Trauma</a:t>
            </a:r>
            <a:r>
              <a:rPr lang="en-US" sz="1000" dirty="0">
                <a:latin typeface="Palatino Linotype" pitchFamily="18" charset="0"/>
              </a:rPr>
              <a:t>: Damage to one vital system or organ, potentially fatal.</a:t>
            </a:r>
          </a:p>
          <a:p>
            <a:pPr lvl="1"/>
            <a:r>
              <a:rPr lang="en-US" sz="1000" b="1" dirty="0" err="1">
                <a:latin typeface="Palatino Linotype" pitchFamily="18" charset="0"/>
              </a:rPr>
              <a:t>Polytrauma</a:t>
            </a:r>
            <a:r>
              <a:rPr lang="en-US" sz="1000" dirty="0">
                <a:latin typeface="Palatino Linotype" pitchFamily="18" charset="0"/>
              </a:rPr>
              <a:t>: Multi-system damage leading to homeostasis loss and systemic complications.</a:t>
            </a:r>
          </a:p>
          <a:p>
            <a:endParaRPr lang="en-US" sz="10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>
                <a:latin typeface="Palatino Linotype" pitchFamily="18" charset="0"/>
              </a:rPr>
              <a:pPr/>
              <a:t>4</a:t>
            </a:fld>
            <a:endParaRPr lang="en-GB" altLang="ru-RU">
              <a:latin typeface="Palatino Linotyp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64432"/>
            <a:ext cx="3566160" cy="2129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73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Growth Factors in Healing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8368"/>
            <a:ext cx="8207375" cy="2917825"/>
          </a:xfrm>
        </p:spPr>
        <p:txBody>
          <a:bodyPr/>
          <a:lstStyle/>
          <a:p>
            <a:r>
              <a:rPr lang="en-US" sz="1400" b="1" dirty="0">
                <a:latin typeface="Palatino Linotype" pitchFamily="18" charset="0"/>
              </a:rPr>
              <a:t>Definition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Polypeptides stimulating cellular migration, proliferation, &amp; function.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Named by origin or function (e.g., PDGF, FGF).</a:t>
            </a:r>
          </a:p>
          <a:p>
            <a:r>
              <a:rPr lang="en-US" sz="1400" b="1" dirty="0">
                <a:latin typeface="Palatino Linotype" pitchFamily="18" charset="0"/>
              </a:rPr>
              <a:t>Key Features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Multi-functional.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Potent in </a:t>
            </a:r>
            <a:r>
              <a:rPr lang="en-US" sz="1400" dirty="0" err="1">
                <a:latin typeface="Palatino Linotype" pitchFamily="18" charset="0"/>
              </a:rPr>
              <a:t>nanomolar</a:t>
            </a:r>
            <a:r>
              <a:rPr lang="en-US" sz="1400" dirty="0">
                <a:latin typeface="Palatino Linotype" pitchFamily="18" charset="0"/>
              </a:rPr>
              <a:t> concentrations.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Modes of Action: </a:t>
            </a:r>
            <a:r>
              <a:rPr lang="en-US" sz="1400" dirty="0" err="1">
                <a:latin typeface="Palatino Linotype" pitchFamily="18" charset="0"/>
              </a:rPr>
              <a:t>Autocrine</a:t>
            </a:r>
            <a:r>
              <a:rPr lang="en-US" sz="1400" dirty="0">
                <a:latin typeface="Palatino Linotype" pitchFamily="18" charset="0"/>
              </a:rPr>
              <a:t>, Paracrine, Endocrine.</a:t>
            </a:r>
          </a:p>
          <a:p>
            <a:r>
              <a:rPr lang="en-US" sz="1400" b="1" dirty="0">
                <a:latin typeface="Palatino Linotype" pitchFamily="18" charset="0"/>
              </a:rPr>
              <a:t>Importance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Concentration and timing of release crucial for effectiveness.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Interaction with cell-surface receptors determines biological effect.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Growth factors have varied actions on different cells.</a:t>
            </a:r>
          </a:p>
          <a:p>
            <a:r>
              <a:rPr lang="en-US" sz="1400" b="1" dirty="0">
                <a:latin typeface="Palatino Linotype" pitchFamily="18" charset="0"/>
              </a:rPr>
              <a:t>Cell Response Mechanism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Act via surface receptor binding.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Elicit phosphorylation or </a:t>
            </a:r>
            <a:r>
              <a:rPr lang="en-US" sz="1400" dirty="0" err="1">
                <a:latin typeface="Palatino Linotype" pitchFamily="18" charset="0"/>
              </a:rPr>
              <a:t>dephosphorylation</a:t>
            </a:r>
            <a:r>
              <a:rPr lang="en-US" sz="1400" dirty="0">
                <a:latin typeface="Palatino Linotype" pitchFamily="18" charset="0"/>
              </a:rPr>
              <a:t> in target cells.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Influences transcription of target genes.</a:t>
            </a:r>
          </a:p>
          <a:p>
            <a:endParaRPr lang="en-US" sz="14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40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118248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Wound Contraction &amp; </a:t>
            </a:r>
            <a:r>
              <a:rPr lang="en-US" dirty="0" err="1">
                <a:latin typeface="Palatino Linotype" pitchFamily="18" charset="0"/>
              </a:rPr>
              <a:t>Myofibroblasts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b="1" dirty="0">
                <a:latin typeface="Palatino Linotype" pitchFamily="18" charset="0"/>
              </a:rPr>
              <a:t>Overview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All wounds experience contraction.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Significant for wounds healing by secondary intention.</a:t>
            </a:r>
          </a:p>
          <a:p>
            <a:r>
              <a:rPr lang="en-US" sz="1600" b="1" dirty="0" err="1">
                <a:latin typeface="Palatino Linotype" pitchFamily="18" charset="0"/>
              </a:rPr>
              <a:t>Myofibroblasts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Main cell responsible for contraction.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Distinct from fibroblasts due to cytoskeletal structure.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Contains α-smooth muscle actin in stress fibers, enabling contraction.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Actin expression peaks around day 6-21, diminishes by week 4.</a:t>
            </a:r>
          </a:p>
          <a:p>
            <a:r>
              <a:rPr lang="en-US" sz="1600" b="1" dirty="0">
                <a:latin typeface="Palatino Linotype" pitchFamily="18" charset="0"/>
              </a:rPr>
              <a:t>Puzzle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Wound contraction starts immediately post-injury.</a:t>
            </a:r>
          </a:p>
          <a:p>
            <a:pPr lvl="1"/>
            <a:r>
              <a:rPr lang="en-US" sz="1600" dirty="0" err="1">
                <a:latin typeface="Palatino Linotype" pitchFamily="18" charset="0"/>
              </a:rPr>
              <a:t>Myofibroblasts</a:t>
            </a:r>
            <a:r>
              <a:rPr lang="en-US" sz="1600" dirty="0">
                <a:latin typeface="Palatino Linotype" pitchFamily="18" charset="0"/>
              </a:rPr>
              <a:t>' presence doesn't correlate directly with contraction onset.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Fibroblasts, without stress fibers, may play a role in contraction.</a:t>
            </a:r>
          </a:p>
          <a:p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41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347648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4272"/>
            <a:ext cx="8207375" cy="578743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Primary Wound Closure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3" y="772344"/>
            <a:ext cx="8496176" cy="4104456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Definition: Immediate treatment and suturing of a wound within 6-12 hours post-injury to prevent infections or complications.</a:t>
            </a:r>
          </a:p>
          <a:p>
            <a:r>
              <a:rPr lang="en-US" dirty="0">
                <a:latin typeface="Palatino Linotype" pitchFamily="18" charset="0"/>
              </a:rPr>
              <a:t>Steps:</a:t>
            </a:r>
          </a:p>
          <a:p>
            <a:pPr lvl="1"/>
            <a:r>
              <a:rPr lang="en-US" dirty="0">
                <a:latin typeface="Palatino Linotype" pitchFamily="18" charset="0"/>
              </a:rPr>
              <a:t>Cleanse the wound area and remove foreign matter.</a:t>
            </a:r>
          </a:p>
          <a:p>
            <a:pPr lvl="1"/>
            <a:r>
              <a:rPr lang="en-US" dirty="0">
                <a:latin typeface="Palatino Linotype" pitchFamily="18" charset="0"/>
              </a:rPr>
              <a:t>Excise devitalized tissue (debridement).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Suture deep tissues, stabilize bone fractures, and achieve definitive hemostasis.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Ensure tension-free wound edges approximation.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Use appropriate suturing techniques/materials to prevent ischemia or necrosis.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Cover with sterile dressing; immobilize if on extremities.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42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155282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Delayed Primary Closure Technique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>
                <a:latin typeface="Palatino Linotype" pitchFamily="18" charset="0"/>
              </a:rPr>
              <a:t>Application: For wounds with &gt;12 hours from injury or highly contaminated wounds at risk of infection.</a:t>
            </a:r>
          </a:p>
          <a:p>
            <a:r>
              <a:rPr lang="en-US" sz="1800" dirty="0">
                <a:latin typeface="Palatino Linotype" pitchFamily="18" charset="0"/>
              </a:rPr>
              <a:t>Procedure: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Perform primary wound care.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Sterile dressing applied without initial sutures.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Check and redress after 24 hours.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Repeat daily checks; if no signs of infection after 4 days, definitively suture the wound.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Signs of infection? Treat as infected wound.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Alternative: Place sutures post-primary care but only tie after ensuring no infection (4-5 days).</a:t>
            </a:r>
          </a:p>
          <a:p>
            <a:endParaRPr lang="en-US" sz="18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43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399503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Secondary Suture Technique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>
                <a:latin typeface="Palatino Linotype" pitchFamily="18" charset="0"/>
              </a:rPr>
              <a:t>Definition: Treatment and closure of previously infected wounds after infection resolution.</a:t>
            </a:r>
          </a:p>
          <a:p>
            <a:r>
              <a:rPr lang="en-US" sz="1600" dirty="0">
                <a:latin typeface="Palatino Linotype" pitchFamily="18" charset="0"/>
              </a:rPr>
              <a:t>Indicators: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Cessation of secretion.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Fresh red granulations on wound base and walls.</a:t>
            </a:r>
          </a:p>
          <a:p>
            <a:r>
              <a:rPr lang="en-US" sz="1600" dirty="0">
                <a:latin typeface="Palatino Linotype" pitchFamily="18" charset="0"/>
              </a:rPr>
              <a:t>Note: Granulation surface is never sterile, but specific bacteria (e.g., hemolytic streptococcus, </a:t>
            </a:r>
            <a:r>
              <a:rPr lang="en-US" sz="1600" dirty="0" err="1">
                <a:latin typeface="Palatino Linotype" pitchFamily="18" charset="0"/>
              </a:rPr>
              <a:t>piogenic</a:t>
            </a:r>
            <a:r>
              <a:rPr lang="en-US" sz="1600" dirty="0">
                <a:latin typeface="Palatino Linotype" pitchFamily="18" charset="0"/>
              </a:rPr>
              <a:t> staphylococcus, pseudomonas, </a:t>
            </a:r>
            <a:r>
              <a:rPr lang="en-US" sz="1600" dirty="0" err="1">
                <a:latin typeface="Palatino Linotype" pitchFamily="18" charset="0"/>
              </a:rPr>
              <a:t>proteus</a:t>
            </a:r>
            <a:r>
              <a:rPr lang="en-US" sz="1600" dirty="0">
                <a:latin typeface="Palatino Linotype" pitchFamily="18" charset="0"/>
              </a:rPr>
              <a:t>, coli flora) should be absent.</a:t>
            </a:r>
          </a:p>
          <a:p>
            <a:r>
              <a:rPr lang="en-US" sz="1600" dirty="0">
                <a:latin typeface="Palatino Linotype" pitchFamily="18" charset="0"/>
              </a:rPr>
              <a:t>Procedure: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Excise wound edges.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Suture with individual stitches.</a:t>
            </a:r>
          </a:p>
          <a:p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44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7962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Management of Infected Wounds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3" y="988368"/>
            <a:ext cx="6480719" cy="2917825"/>
          </a:xfrm>
        </p:spPr>
        <p:txBody>
          <a:bodyPr/>
          <a:lstStyle/>
          <a:p>
            <a:r>
              <a:rPr lang="en-US" sz="1200" b="1" dirty="0">
                <a:latin typeface="Palatino Linotype" pitchFamily="18" charset="0"/>
              </a:rPr>
              <a:t>Etiology:</a:t>
            </a:r>
            <a:endParaRPr lang="en-US" sz="1200" dirty="0">
              <a:latin typeface="Palatino Linotype" pitchFamily="18" charset="0"/>
            </a:endParaRPr>
          </a:p>
          <a:p>
            <a:pPr lvl="1"/>
            <a:r>
              <a:rPr lang="en-US" sz="1200" dirty="0">
                <a:latin typeface="Palatino Linotype" pitchFamily="18" charset="0"/>
              </a:rPr>
              <a:t>Penetration of microorganisms from patient's skin, affected tissues, or body cavities.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10^5 microorganisms in wound for infection.</a:t>
            </a:r>
          </a:p>
          <a:p>
            <a:r>
              <a:rPr lang="en-US" sz="1200" b="1" dirty="0">
                <a:latin typeface="Palatino Linotype" pitchFamily="18" charset="0"/>
              </a:rPr>
              <a:t>Predisposing Factors:</a:t>
            </a:r>
            <a:endParaRPr lang="en-US" sz="1200" dirty="0">
              <a:latin typeface="Palatino Linotype" pitchFamily="18" charset="0"/>
            </a:endParaRPr>
          </a:p>
          <a:p>
            <a:pPr lvl="1"/>
            <a:r>
              <a:rPr lang="en-US" sz="1200" dirty="0">
                <a:latin typeface="Palatino Linotype" pitchFamily="18" charset="0"/>
              </a:rPr>
              <a:t>Contamination, foreign bodies, delayed wound treatment, devitalized tissue, compromised blood flow &amp; oxygenation, comorbidities.</a:t>
            </a:r>
          </a:p>
          <a:p>
            <a:r>
              <a:rPr lang="en-US" sz="1200" b="1" dirty="0">
                <a:latin typeface="Palatino Linotype" pitchFamily="18" charset="0"/>
              </a:rPr>
              <a:t>Signs:</a:t>
            </a:r>
            <a:endParaRPr lang="en-US" sz="1200" dirty="0">
              <a:latin typeface="Palatino Linotype" pitchFamily="18" charset="0"/>
            </a:endParaRPr>
          </a:p>
          <a:p>
            <a:pPr lvl="1"/>
            <a:r>
              <a:rPr lang="en-US" sz="1200" dirty="0">
                <a:latin typeface="Palatino Linotype" pitchFamily="18" charset="0"/>
              </a:rPr>
              <a:t>Local inflammation symptoms with purulent secretion.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Potential spread via lymphatic or </a:t>
            </a:r>
            <a:r>
              <a:rPr lang="en-US" sz="1200" dirty="0" err="1">
                <a:latin typeface="Palatino Linotype" pitchFamily="18" charset="0"/>
              </a:rPr>
              <a:t>hematogenous</a:t>
            </a:r>
            <a:r>
              <a:rPr lang="en-US" sz="1200" dirty="0">
                <a:latin typeface="Palatino Linotype" pitchFamily="18" charset="0"/>
              </a:rPr>
              <a:t> routes.</a:t>
            </a:r>
          </a:p>
          <a:p>
            <a:r>
              <a:rPr lang="en-US" sz="1200" b="1" dirty="0">
                <a:latin typeface="Palatino Linotype" pitchFamily="18" charset="0"/>
              </a:rPr>
              <a:t>Prevention:</a:t>
            </a:r>
            <a:endParaRPr lang="en-US" sz="1200" dirty="0">
              <a:latin typeface="Palatino Linotype" pitchFamily="18" charset="0"/>
            </a:endParaRPr>
          </a:p>
          <a:p>
            <a:pPr lvl="1"/>
            <a:r>
              <a:rPr lang="en-US" sz="1200" dirty="0">
                <a:latin typeface="Palatino Linotype" pitchFamily="18" charset="0"/>
              </a:rPr>
              <a:t>Asepsis &amp; antisepsis, surgical technique, hemostasis, removal of devitalized tissue &amp; foreign bodies, drainage, antibiotic prophylaxis.</a:t>
            </a:r>
          </a:p>
          <a:p>
            <a:r>
              <a:rPr lang="en-US" sz="1200" b="1" dirty="0">
                <a:latin typeface="Palatino Linotype" pitchFamily="18" charset="0"/>
              </a:rPr>
              <a:t>Treatment:</a:t>
            </a:r>
            <a:endParaRPr lang="en-US" sz="1200" dirty="0">
              <a:latin typeface="Palatino Linotype" pitchFamily="18" charset="0"/>
            </a:endParaRPr>
          </a:p>
          <a:p>
            <a:pPr lvl="1"/>
            <a:r>
              <a:rPr lang="en-US" sz="1200" b="1" dirty="0">
                <a:latin typeface="Palatino Linotype" pitchFamily="18" charset="0"/>
              </a:rPr>
              <a:t>Systemic:</a:t>
            </a:r>
            <a:r>
              <a:rPr lang="en-US" sz="1200" dirty="0">
                <a:latin typeface="Palatino Linotype" pitchFamily="18" charset="0"/>
              </a:rPr>
              <a:t> Antibiotics (based on </a:t>
            </a:r>
            <a:r>
              <a:rPr lang="en-US" sz="1200" dirty="0" err="1">
                <a:latin typeface="Palatino Linotype" pitchFamily="18" charset="0"/>
              </a:rPr>
              <a:t>antibiogram</a:t>
            </a:r>
            <a:r>
              <a:rPr lang="en-US" sz="1200" dirty="0">
                <a:latin typeface="Palatino Linotype" pitchFamily="18" charset="0"/>
              </a:rPr>
              <a:t>) &amp; enhancing body’s defense.</a:t>
            </a:r>
          </a:p>
          <a:p>
            <a:pPr lvl="1"/>
            <a:r>
              <a:rPr lang="en-US" sz="1200" b="1" dirty="0">
                <a:latin typeface="Palatino Linotype" pitchFamily="18" charset="0"/>
              </a:rPr>
              <a:t>Local:</a:t>
            </a:r>
            <a:r>
              <a:rPr lang="en-US" sz="1200" dirty="0">
                <a:latin typeface="Palatino Linotype" pitchFamily="18" charset="0"/>
              </a:rPr>
              <a:t> Remove stitches, rinse with antiseptics, debridement, drainage, dress with sterile gauze. Daily dressing; more if heavy secretion.</a:t>
            </a:r>
          </a:p>
          <a:p>
            <a:r>
              <a:rPr lang="en-US" sz="1200" b="1" dirty="0">
                <a:latin typeface="Palatino Linotype" pitchFamily="18" charset="0"/>
              </a:rPr>
              <a:t>Closure:</a:t>
            </a:r>
            <a:r>
              <a:rPr lang="en-US" sz="1200" dirty="0">
                <a:latin typeface="Palatino Linotype" pitchFamily="18" charset="0"/>
              </a:rPr>
              <a:t> Secondary suture when granulation tissue covers wound.</a:t>
            </a:r>
          </a:p>
          <a:p>
            <a:endParaRPr lang="en-US" sz="12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45</a:t>
            </a:fld>
            <a:endParaRPr lang="en-GB" altLang="ru-RU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625" y="1348408"/>
            <a:ext cx="2743200" cy="1456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258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Wound Care &amp; Suture Removal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88368"/>
            <a:ext cx="7668344" cy="2917825"/>
          </a:xfrm>
        </p:spPr>
        <p:txBody>
          <a:bodyPr/>
          <a:lstStyle/>
          <a:p>
            <a:r>
              <a:rPr lang="en-US" sz="1400" b="1" dirty="0">
                <a:latin typeface="Palatino Linotype" pitchFamily="18" charset="0"/>
              </a:rPr>
              <a:t>Suture Removal Timing:</a:t>
            </a:r>
            <a:endParaRPr lang="en-US" sz="1400" dirty="0">
              <a:latin typeface="Palatino Linotype" pitchFamily="18" charset="0"/>
            </a:endParaRPr>
          </a:p>
          <a:p>
            <a:pPr lvl="1"/>
            <a:r>
              <a:rPr lang="en-US" sz="1400" dirty="0">
                <a:latin typeface="Palatino Linotype" pitchFamily="18" charset="0"/>
              </a:rPr>
              <a:t>Factors: Wound location, type, tissue damage, infection, suture method/material, blood flow, comorbidities.</a:t>
            </a:r>
          </a:p>
          <a:p>
            <a:pPr lvl="2"/>
            <a:r>
              <a:rPr lang="en-US" sz="1400" dirty="0">
                <a:latin typeface="Palatino Linotype" pitchFamily="18" charset="0"/>
              </a:rPr>
              <a:t>Eyelids: 48h</a:t>
            </a:r>
          </a:p>
          <a:p>
            <a:pPr lvl="2"/>
            <a:r>
              <a:rPr lang="en-US" sz="1400" dirty="0">
                <a:latin typeface="Palatino Linotype" pitchFamily="18" charset="0"/>
              </a:rPr>
              <a:t>Face: 3 days</a:t>
            </a:r>
          </a:p>
          <a:p>
            <a:pPr lvl="2"/>
            <a:r>
              <a:rPr lang="en-US" sz="1400" dirty="0">
                <a:latin typeface="Palatino Linotype" pitchFamily="18" charset="0"/>
              </a:rPr>
              <a:t>Scalp: 4 days</a:t>
            </a:r>
          </a:p>
          <a:p>
            <a:pPr lvl="2"/>
            <a:r>
              <a:rPr lang="en-US" sz="1400" dirty="0">
                <a:latin typeface="Palatino Linotype" pitchFamily="18" charset="0"/>
              </a:rPr>
              <a:t>Laparotomy: 10-12 days</a:t>
            </a:r>
          </a:p>
          <a:p>
            <a:pPr lvl="2"/>
            <a:r>
              <a:rPr lang="en-US" sz="1400" dirty="0">
                <a:latin typeface="Palatino Linotype" pitchFamily="18" charset="0"/>
              </a:rPr>
              <a:t>Delays: Secondary treatment, infection, poor blood flow, slow healing - 2-3 weeks.</a:t>
            </a:r>
          </a:p>
          <a:p>
            <a:r>
              <a:rPr lang="en-US" sz="1400" b="1" dirty="0">
                <a:latin typeface="Palatino Linotype" pitchFamily="18" charset="0"/>
              </a:rPr>
              <a:t>Dressing:</a:t>
            </a:r>
            <a:endParaRPr lang="en-US" sz="1400" dirty="0">
              <a:latin typeface="Palatino Linotype" pitchFamily="18" charset="0"/>
            </a:endParaRPr>
          </a:p>
          <a:p>
            <a:pPr lvl="1"/>
            <a:r>
              <a:rPr lang="en-US" sz="1400" dirty="0">
                <a:latin typeface="Palatino Linotype" pitchFamily="18" charset="0"/>
              </a:rPr>
              <a:t>Base: Sterile, hypoallergenic, absorbent, compact, non-irritating.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Specialized: Antiseptic, antibiotic, </a:t>
            </a:r>
            <a:r>
              <a:rPr lang="en-US" sz="1400" dirty="0" err="1">
                <a:latin typeface="Palatino Linotype" pitchFamily="18" charset="0"/>
              </a:rPr>
              <a:t>vaseline</a:t>
            </a:r>
            <a:r>
              <a:rPr lang="en-US" sz="1400" dirty="0">
                <a:latin typeface="Palatino Linotype" pitchFamily="18" charset="0"/>
              </a:rPr>
              <a:t>, hypertonic </a:t>
            </a:r>
            <a:r>
              <a:rPr lang="en-US" sz="1400" dirty="0" err="1">
                <a:latin typeface="Palatino Linotype" pitchFamily="18" charset="0"/>
              </a:rPr>
              <a:t>NaCl</a:t>
            </a:r>
            <a:r>
              <a:rPr lang="en-US" sz="1400" dirty="0">
                <a:latin typeface="Palatino Linotype" pitchFamily="18" charset="0"/>
              </a:rPr>
              <a:t>-impregnated gauzes.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Over-layer: Bandages; biologic bandages for specific cases.</a:t>
            </a:r>
          </a:p>
          <a:p>
            <a:r>
              <a:rPr lang="en-US" sz="1400" b="1" dirty="0">
                <a:latin typeface="Palatino Linotype" pitchFamily="18" charset="0"/>
              </a:rPr>
              <a:t>Guidelines:</a:t>
            </a:r>
            <a:endParaRPr lang="en-US" sz="1400" dirty="0">
              <a:latin typeface="Palatino Linotype" pitchFamily="18" charset="0"/>
            </a:endParaRPr>
          </a:p>
          <a:p>
            <a:pPr lvl="1"/>
            <a:r>
              <a:rPr lang="en-US" sz="1400" dirty="0">
                <a:latin typeface="Palatino Linotype" pitchFamily="18" charset="0"/>
              </a:rPr>
              <a:t>Strict aseptic rules during dressing, suture removal, drain removal.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Foreign materials (sutures, drains) = infection risk; remove post-function.</a:t>
            </a:r>
          </a:p>
          <a:p>
            <a:endParaRPr lang="en-US" sz="14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46</a:t>
            </a:fld>
            <a:endParaRPr lang="en-GB" altLang="ru-RU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492428"/>
            <a:ext cx="1828800" cy="1216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076601"/>
            <a:ext cx="1645920" cy="1232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982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24272"/>
            <a:ext cx="8207375" cy="506735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Pathophysiology of </a:t>
            </a:r>
            <a:r>
              <a:rPr lang="en-US" dirty="0" smtClean="0">
                <a:latin typeface="Palatino Linotype" pitchFamily="18" charset="0"/>
              </a:rPr>
              <a:t>Trauma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700336"/>
            <a:ext cx="8207375" cy="3565277"/>
          </a:xfrm>
        </p:spPr>
        <p:txBody>
          <a:bodyPr/>
          <a:lstStyle/>
          <a:p>
            <a:r>
              <a:rPr lang="en-US" sz="1200" b="1" dirty="0">
                <a:latin typeface="Palatino Linotype" pitchFamily="18" charset="0"/>
              </a:rPr>
              <a:t>Traumatic Response</a:t>
            </a:r>
            <a:r>
              <a:rPr lang="en-US" sz="1200" dirty="0">
                <a:latin typeface="Palatino Linotype" pitchFamily="18" charset="0"/>
              </a:rPr>
              <a:t>:</a:t>
            </a:r>
          </a:p>
          <a:p>
            <a:r>
              <a:rPr lang="en-US" sz="1200" dirty="0">
                <a:latin typeface="Palatino Linotype" pitchFamily="18" charset="0"/>
              </a:rPr>
              <a:t>CNS &amp; Neuroendocrine system reaction.</a:t>
            </a:r>
          </a:p>
          <a:p>
            <a:r>
              <a:rPr lang="en-US" sz="1200" dirty="0">
                <a:latin typeface="Palatino Linotype" pitchFamily="18" charset="0"/>
              </a:rPr>
              <a:t>Mediator production.</a:t>
            </a:r>
          </a:p>
          <a:p>
            <a:r>
              <a:rPr lang="en-US" sz="1200" dirty="0">
                <a:latin typeface="Palatino Linotype" pitchFamily="18" charset="0"/>
              </a:rPr>
              <a:t>Immune response.</a:t>
            </a:r>
          </a:p>
          <a:p>
            <a:r>
              <a:rPr lang="en-US" sz="1200" b="1" dirty="0">
                <a:latin typeface="Palatino Linotype" pitchFamily="18" charset="0"/>
              </a:rPr>
              <a:t>Traumatic Shock</a:t>
            </a:r>
            <a:r>
              <a:rPr lang="en-US" sz="1200" dirty="0">
                <a:latin typeface="Palatino Linotype" pitchFamily="18" charset="0"/>
              </a:rPr>
              <a:t>:</a:t>
            </a:r>
          </a:p>
          <a:p>
            <a:r>
              <a:rPr lang="en-US" sz="1200" dirty="0">
                <a:latin typeface="Palatino Linotype" pitchFamily="18" charset="0"/>
              </a:rPr>
              <a:t>Potentially combined with: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Hypovolemic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Spinal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Cardiogenic</a:t>
            </a:r>
          </a:p>
          <a:p>
            <a:r>
              <a:rPr lang="en-US" sz="1200" b="1" dirty="0">
                <a:latin typeface="Palatino Linotype" pitchFamily="18" charset="0"/>
              </a:rPr>
              <a:t>Mediator Cascade</a:t>
            </a:r>
            <a:r>
              <a:rPr lang="en-US" sz="1200" dirty="0">
                <a:latin typeface="Palatino Linotype" pitchFamily="18" charset="0"/>
              </a:rPr>
              <a:t>:</a:t>
            </a:r>
          </a:p>
          <a:p>
            <a:r>
              <a:rPr lang="en-US" sz="1200" dirty="0">
                <a:latin typeface="Palatino Linotype" pitchFamily="18" charset="0"/>
              </a:rPr>
              <a:t>Vascular endothelial damage.</a:t>
            </a:r>
          </a:p>
          <a:p>
            <a:r>
              <a:rPr lang="en-US" sz="1200" dirty="0">
                <a:latin typeface="Palatino Linotype" pitchFamily="18" charset="0"/>
              </a:rPr>
              <a:t>Activation of Hageman factor → coagulation &amp; inflammation.</a:t>
            </a:r>
          </a:p>
          <a:p>
            <a:r>
              <a:rPr lang="en-US" sz="1200" dirty="0" err="1">
                <a:latin typeface="Palatino Linotype" pitchFamily="18" charset="0"/>
              </a:rPr>
              <a:t>Arahidonic</a:t>
            </a:r>
            <a:r>
              <a:rPr lang="en-US" sz="1200" dirty="0">
                <a:latin typeface="Palatino Linotype" pitchFamily="18" charset="0"/>
              </a:rPr>
              <a:t> acid metabolism → altered vascular tone, damage to leukocytes, platelets, lymphocytes.</a:t>
            </a:r>
          </a:p>
          <a:p>
            <a:r>
              <a:rPr lang="en-US" sz="1200" dirty="0">
                <a:latin typeface="Palatino Linotype" pitchFamily="18" charset="0"/>
              </a:rPr>
              <a:t>Release of numerous mediators (interleukins, </a:t>
            </a:r>
            <a:r>
              <a:rPr lang="en-US" sz="1200" dirty="0" err="1">
                <a:latin typeface="Palatino Linotype" pitchFamily="18" charset="0"/>
              </a:rPr>
              <a:t>bradykinin</a:t>
            </a:r>
            <a:r>
              <a:rPr lang="en-US" sz="1200" dirty="0">
                <a:latin typeface="Palatino Linotype" pitchFamily="18" charset="0"/>
              </a:rPr>
              <a:t>, histamines, prostaglandins, cytokines, etc.).</a:t>
            </a:r>
          </a:p>
          <a:p>
            <a:r>
              <a:rPr lang="en-US" sz="1200" b="1" dirty="0">
                <a:latin typeface="Palatino Linotype" pitchFamily="18" charset="0"/>
              </a:rPr>
              <a:t>Consequences</a:t>
            </a:r>
            <a:r>
              <a:rPr lang="en-US" sz="1200" dirty="0">
                <a:latin typeface="Palatino Linotype" pitchFamily="18" charset="0"/>
              </a:rPr>
              <a:t>:</a:t>
            </a:r>
          </a:p>
          <a:p>
            <a:r>
              <a:rPr lang="en-US" sz="1200" dirty="0">
                <a:latin typeface="Palatino Linotype" pitchFamily="18" charset="0"/>
              </a:rPr>
              <a:t>Local coagulation &amp; inflammation crucial for tissue healing.</a:t>
            </a:r>
          </a:p>
          <a:p>
            <a:r>
              <a:rPr lang="en-US" sz="1200" dirty="0">
                <a:latin typeface="Palatino Linotype" pitchFamily="18" charset="0"/>
              </a:rPr>
              <a:t>Possible remote complications: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Disseminated Intravascular Coagulation (DIC)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Systemic inflammation → immunological system breakdown → septic complications.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Generalized complications: Multi-organ dysfunctions and lesions.</a:t>
            </a:r>
          </a:p>
          <a:p>
            <a:endParaRPr lang="en-US" sz="12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5</a:t>
            </a:fld>
            <a:endParaRPr lang="en-GB" alt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700336"/>
            <a:ext cx="3657600" cy="2427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944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24272"/>
            <a:ext cx="8207375" cy="506735"/>
          </a:xfrm>
        </p:spPr>
        <p:txBody>
          <a:bodyPr/>
          <a:lstStyle/>
          <a:p>
            <a:r>
              <a:rPr lang="en-US" b="1" dirty="0">
                <a:latin typeface="Palatino Linotype" pitchFamily="18" charset="0"/>
              </a:rPr>
              <a:t>Classification of Mechanical </a:t>
            </a:r>
            <a:r>
              <a:rPr lang="en-US" b="1" dirty="0" smtClean="0">
                <a:latin typeface="Palatino Linotype" pitchFamily="18" charset="0"/>
              </a:rPr>
              <a:t>Injuries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772344"/>
            <a:ext cx="8207375" cy="3493269"/>
          </a:xfrm>
        </p:spPr>
        <p:txBody>
          <a:bodyPr/>
          <a:lstStyle/>
          <a:p>
            <a:r>
              <a:rPr lang="en-US" sz="1800" b="1" dirty="0">
                <a:latin typeface="Palatino Linotype" pitchFamily="18" charset="0"/>
              </a:rPr>
              <a:t>Types of Forces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Compression, Flexion, Traction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Elongation, Rotation, Torsion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Disruption, Abrasion, Cutting</a:t>
            </a:r>
          </a:p>
          <a:p>
            <a:r>
              <a:rPr lang="en-US" sz="1800" b="1" dirty="0">
                <a:latin typeface="Palatino Linotype" pitchFamily="18" charset="0"/>
              </a:rPr>
              <a:t>Factors Influencing Injury Severity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Type &amp; shape of force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Distance, direction, &amp; angle of force application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Force magnitude, contact surface size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Duration &amp; tissue elasticity/resistance</a:t>
            </a:r>
          </a:p>
          <a:p>
            <a:r>
              <a:rPr lang="en-US" sz="1800" b="1" dirty="0">
                <a:latin typeface="Palatino Linotype" pitchFamily="18" charset="0"/>
              </a:rPr>
              <a:t>Types of Mechanical Injuries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Closed: Contusion, Rupture, Distension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Open (wounds): Skin and mucosal breaches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Specifics: Fracture, Dislocation, Blast syndrome, etc.</a:t>
            </a:r>
          </a:p>
          <a:p>
            <a:endParaRPr lang="en-US" sz="18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6</a:t>
            </a:fld>
            <a:endParaRPr lang="en-GB" alt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60148"/>
            <a:ext cx="2743200" cy="2891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302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2264"/>
            <a:ext cx="8207375" cy="866775"/>
          </a:xfrm>
        </p:spPr>
        <p:txBody>
          <a:bodyPr/>
          <a:lstStyle/>
          <a:p>
            <a:r>
              <a:rPr lang="en-US" b="1" dirty="0">
                <a:latin typeface="Palatino Linotype" pitchFamily="18" charset="0"/>
              </a:rPr>
              <a:t>Classification of Mechanical Injuries to Body Cavities &amp; Hollow Organs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988368"/>
            <a:ext cx="6767983" cy="3277245"/>
          </a:xfrm>
        </p:spPr>
        <p:txBody>
          <a:bodyPr/>
          <a:lstStyle/>
          <a:p>
            <a:r>
              <a:rPr lang="en-US" sz="1600" b="1" dirty="0" smtClean="0">
                <a:latin typeface="Palatino Linotype" pitchFamily="18" charset="0"/>
              </a:rPr>
              <a:t>Penetrating </a:t>
            </a:r>
            <a:r>
              <a:rPr lang="en-US" sz="1600" b="1" dirty="0">
                <a:latin typeface="Palatino Linotype" pitchFamily="18" charset="0"/>
              </a:rPr>
              <a:t>Injuries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Breach between external environment and internal cavities (pleura, pericardium, peritoneum, </a:t>
            </a:r>
            <a:r>
              <a:rPr lang="en-US" sz="1600" dirty="0" err="1">
                <a:latin typeface="Palatino Linotype" pitchFamily="18" charset="0"/>
              </a:rPr>
              <a:t>dura</a:t>
            </a:r>
            <a:r>
              <a:rPr lang="en-US" sz="1600" dirty="0">
                <a:latin typeface="Palatino Linotype" pitchFamily="18" charset="0"/>
              </a:rPr>
              <a:t>, joint capsule).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Risk: Infection and internal organ damage.</a:t>
            </a:r>
          </a:p>
          <a:p>
            <a:r>
              <a:rPr lang="en-US" sz="1600" b="1" dirty="0">
                <a:latin typeface="Palatino Linotype" pitchFamily="18" charset="0"/>
              </a:rPr>
              <a:t>Non-penetrating Injuries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Intact serous linings of major body cavities.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With or without rupture of internal organs (e.g., aorta, colon).</a:t>
            </a:r>
          </a:p>
          <a:p>
            <a:r>
              <a:rPr lang="en-US" sz="1600" b="1" dirty="0">
                <a:latin typeface="Palatino Linotype" pitchFamily="18" charset="0"/>
              </a:rPr>
              <a:t>Perforating Injuries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Disruption of all layers of hollow organ walls (stomach, intestine, bladder).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Can be penetrating or non-penetrating.</a:t>
            </a:r>
          </a:p>
          <a:p>
            <a:r>
              <a:rPr lang="en-US" sz="1600" b="1" dirty="0">
                <a:latin typeface="Palatino Linotype" pitchFamily="18" charset="0"/>
              </a:rPr>
              <a:t>Non-perforating Injuries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Hollow organ wall integrity maintained.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Can be penetrating or non-penetrating.</a:t>
            </a:r>
          </a:p>
          <a:p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7</a:t>
            </a:fld>
            <a:endParaRPr lang="en-GB" alt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508648"/>
            <a:ext cx="2743200" cy="1510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418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24272"/>
            <a:ext cx="8207375" cy="576064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Mechanisms &amp; Impact of Closed Mechanical Injuries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16360"/>
            <a:ext cx="8207375" cy="3421261"/>
          </a:xfrm>
        </p:spPr>
        <p:txBody>
          <a:bodyPr/>
          <a:lstStyle/>
          <a:p>
            <a:r>
              <a:rPr lang="en-US" sz="1200" b="1" dirty="0" smtClean="0">
                <a:latin typeface="Palatino Linotype" pitchFamily="18" charset="0"/>
              </a:rPr>
              <a:t>Origin</a:t>
            </a:r>
            <a:r>
              <a:rPr lang="en-US" sz="12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Direct impact of blunt force (e.g., hit, crash, fall).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Either force, body, or both are in motion.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Skin remains intact due to elasticity.</a:t>
            </a:r>
          </a:p>
          <a:p>
            <a:r>
              <a:rPr lang="en-US" sz="1200" b="1" dirty="0">
                <a:latin typeface="Palatino Linotype" pitchFamily="18" charset="0"/>
              </a:rPr>
              <a:t>Deep Injuries beneath the Skin</a:t>
            </a:r>
            <a:r>
              <a:rPr lang="en-US" sz="12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200" b="1" dirty="0" err="1">
                <a:latin typeface="Palatino Linotype" pitchFamily="18" charset="0"/>
              </a:rPr>
              <a:t>Commotio</a:t>
            </a:r>
            <a:r>
              <a:rPr lang="en-US" sz="1200" b="1" dirty="0">
                <a:latin typeface="Palatino Linotype" pitchFamily="18" charset="0"/>
              </a:rPr>
              <a:t> (Tissue/Organ Concussion)</a:t>
            </a:r>
            <a:r>
              <a:rPr lang="en-US" sz="1200" dirty="0">
                <a:latin typeface="Palatino Linotype" pitchFamily="18" charset="0"/>
              </a:rPr>
              <a:t>:</a:t>
            </a:r>
          </a:p>
          <a:p>
            <a:pPr lvl="2"/>
            <a:r>
              <a:rPr lang="en-US" sz="1200" dirty="0">
                <a:latin typeface="Palatino Linotype" pitchFamily="18" charset="0"/>
              </a:rPr>
              <a:t>Reversible functional impairments, no visible anatomical damage.</a:t>
            </a:r>
          </a:p>
          <a:p>
            <a:pPr lvl="2"/>
            <a:r>
              <a:rPr lang="en-US" sz="1200" dirty="0">
                <a:latin typeface="Palatino Linotype" pitchFamily="18" charset="0"/>
              </a:rPr>
              <a:t>Common: Brain concussion (</a:t>
            </a:r>
            <a:r>
              <a:rPr lang="en-US" sz="1200" dirty="0" err="1">
                <a:latin typeface="Palatino Linotype" pitchFamily="18" charset="0"/>
              </a:rPr>
              <a:t>commotio</a:t>
            </a:r>
            <a:r>
              <a:rPr lang="en-US" sz="1200" dirty="0">
                <a:latin typeface="Palatino Linotype" pitchFamily="18" charset="0"/>
              </a:rPr>
              <a:t> </a:t>
            </a:r>
            <a:r>
              <a:rPr lang="en-US" sz="1200" dirty="0" err="1">
                <a:latin typeface="Palatino Linotype" pitchFamily="18" charset="0"/>
              </a:rPr>
              <a:t>cerebri</a:t>
            </a:r>
            <a:r>
              <a:rPr lang="en-US" sz="1200" dirty="0">
                <a:latin typeface="Palatino Linotype" pitchFamily="18" charset="0"/>
              </a:rPr>
              <a:t>). Less common: Chest or spinal cord.</a:t>
            </a:r>
          </a:p>
          <a:p>
            <a:pPr lvl="1"/>
            <a:r>
              <a:rPr lang="en-US" sz="1200" b="1" dirty="0" err="1">
                <a:latin typeface="Palatino Linotype" pitchFamily="18" charset="0"/>
              </a:rPr>
              <a:t>Contusio</a:t>
            </a:r>
            <a:r>
              <a:rPr lang="en-US" sz="1200" b="1" dirty="0">
                <a:latin typeface="Palatino Linotype" pitchFamily="18" charset="0"/>
              </a:rPr>
              <a:t> (Contusion)</a:t>
            </a:r>
            <a:r>
              <a:rPr lang="en-US" sz="1200" dirty="0">
                <a:latin typeface="Palatino Linotype" pitchFamily="18" charset="0"/>
              </a:rPr>
              <a:t>:</a:t>
            </a:r>
          </a:p>
          <a:p>
            <a:pPr lvl="2"/>
            <a:r>
              <a:rPr lang="en-US" sz="1200" dirty="0">
                <a:latin typeface="Palatino Linotype" pitchFamily="18" charset="0"/>
              </a:rPr>
              <a:t>Short-term moderate force causing tissue tearing, small vessel damage, associated with bleeding.</a:t>
            </a:r>
          </a:p>
          <a:p>
            <a:pPr lvl="2"/>
            <a:r>
              <a:rPr lang="en-US" sz="1200" dirty="0">
                <a:latin typeface="Palatino Linotype" pitchFamily="18" charset="0"/>
              </a:rPr>
              <a:t>Clinical signs vary by extent and location:</a:t>
            </a:r>
          </a:p>
          <a:p>
            <a:pPr lvl="3"/>
            <a:r>
              <a:rPr lang="en-US" sz="1200" dirty="0">
                <a:latin typeface="Palatino Linotype" pitchFamily="18" charset="0"/>
              </a:rPr>
              <a:t>Under-skin: Hematomas, sometimes with surface abrasions maintaining dermis.</a:t>
            </a:r>
          </a:p>
          <a:p>
            <a:pPr lvl="3"/>
            <a:r>
              <a:rPr lang="en-US" sz="1200" dirty="0">
                <a:latin typeface="Palatino Linotype" pitchFamily="18" charset="0"/>
              </a:rPr>
              <a:t>Head: Brain contusion, epidural/subdural/intracranial bleeding, signs of brain compression.</a:t>
            </a:r>
          </a:p>
          <a:p>
            <a:pPr lvl="3"/>
            <a:r>
              <a:rPr lang="en-US" sz="1200" dirty="0">
                <a:latin typeface="Palatino Linotype" pitchFamily="18" charset="0"/>
              </a:rPr>
              <a:t>Chest: Heart, lung, esophagus, major vessel injuries, with potential </a:t>
            </a:r>
            <a:r>
              <a:rPr lang="en-US" sz="1200" dirty="0" err="1">
                <a:latin typeface="Palatino Linotype" pitchFamily="18" charset="0"/>
              </a:rPr>
              <a:t>hemothorax</a:t>
            </a:r>
            <a:r>
              <a:rPr lang="en-US" sz="1200" dirty="0">
                <a:latin typeface="Palatino Linotype" pitchFamily="18" charset="0"/>
              </a:rPr>
              <a:t> or pneumothorax.</a:t>
            </a:r>
          </a:p>
          <a:p>
            <a:pPr lvl="3"/>
            <a:r>
              <a:rPr lang="en-US" sz="1200" dirty="0">
                <a:latin typeface="Palatino Linotype" pitchFamily="18" charset="0"/>
              </a:rPr>
              <a:t>Abdomen: Ruptures of liver, spleen, kidney, hollow organs (stomach, intestines, bladder, aorta).</a:t>
            </a:r>
          </a:p>
          <a:p>
            <a:pPr lvl="3"/>
            <a:r>
              <a:rPr lang="en-US" sz="1200" dirty="0">
                <a:latin typeface="Palatino Linotype" pitchFamily="18" charset="0"/>
              </a:rPr>
              <a:t>Joints/Bones: Distortion, luxation, or fracture.</a:t>
            </a:r>
          </a:p>
          <a:p>
            <a:endParaRPr lang="en-US" sz="12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8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394571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Mechanisms &amp; Impact of Closed Mechanical Injuries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b="1" dirty="0" err="1" smtClean="0">
                <a:latin typeface="Palatino Linotype" pitchFamily="18" charset="0"/>
              </a:rPr>
              <a:t>Compressio</a:t>
            </a:r>
            <a:r>
              <a:rPr lang="en-US" sz="1600" b="1" dirty="0" smtClean="0">
                <a:latin typeface="Palatino Linotype" pitchFamily="18" charset="0"/>
              </a:rPr>
              <a:t> </a:t>
            </a:r>
            <a:r>
              <a:rPr lang="en-US" sz="1600" b="1" dirty="0">
                <a:latin typeface="Palatino Linotype" pitchFamily="18" charset="0"/>
              </a:rPr>
              <a:t>(Pressure Injury)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Result of direct forceful pressure.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Leads to injuries similar to contusions.</a:t>
            </a:r>
          </a:p>
          <a:p>
            <a:r>
              <a:rPr lang="en-US" sz="1600" b="1" dirty="0" err="1">
                <a:latin typeface="Palatino Linotype" pitchFamily="18" charset="0"/>
              </a:rPr>
              <a:t>Ruptura</a:t>
            </a:r>
            <a:r>
              <a:rPr lang="en-US" sz="1600" b="1" dirty="0">
                <a:latin typeface="Palatino Linotype" pitchFamily="18" charset="0"/>
              </a:rPr>
              <a:t> (Rupture)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Tearing of solid organs or major blood vessels (spleen, liver, kidney, aorta).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Often associated with subcutaneous tearing of soft tissues (fascia, muscles, tendons, ligaments, vessels).</a:t>
            </a:r>
          </a:p>
          <a:p>
            <a:r>
              <a:rPr lang="en-US" sz="1600" b="1" dirty="0">
                <a:latin typeface="Palatino Linotype" pitchFamily="18" charset="0"/>
              </a:rPr>
              <a:t>Perforation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Breach in hollow organs (stomach, intestines, bladder, urethra).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Can occur with or without a penetrating injury.</a:t>
            </a:r>
          </a:p>
          <a:p>
            <a:endParaRPr lang="en-US" sz="1600" dirty="0">
              <a:latin typeface="Palatino Linotyp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FAFE3-35D7-49A6-B048-714EDBCA669A}" type="slidenum">
              <a:rPr lang="en-GB" altLang="ru-RU" smtClean="0"/>
              <a:pPr/>
              <a:t>9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237736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Surgey">
      <a:dk1>
        <a:srgbClr val="DDEFFF"/>
      </a:dk1>
      <a:lt1>
        <a:srgbClr val="C1C1FF"/>
      </a:lt1>
      <a:dk2>
        <a:srgbClr val="FFFFFF"/>
      </a:dk2>
      <a:lt2>
        <a:srgbClr val="73C2E2"/>
      </a:lt2>
      <a:accent1>
        <a:srgbClr val="B3A997"/>
      </a:accent1>
      <a:accent2>
        <a:srgbClr val="00B3F2"/>
      </a:accent2>
      <a:accent3>
        <a:srgbClr val="0084B4"/>
      </a:accent3>
      <a:accent4>
        <a:srgbClr val="C19981"/>
      </a:accent4>
      <a:accent5>
        <a:srgbClr val="9C8F78"/>
      </a:accent5>
      <a:accent6>
        <a:srgbClr val="779ECC"/>
      </a:accent6>
      <a:hlink>
        <a:srgbClr val="6565FF"/>
      </a:hlink>
      <a:folHlink>
        <a:srgbClr val="00B0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mplate 1">
        <a:dk1>
          <a:srgbClr val="4D4D4D"/>
        </a:dk1>
        <a:lt1>
          <a:srgbClr val="FFFFFF"/>
        </a:lt1>
        <a:dk2>
          <a:srgbClr val="000000"/>
        </a:dk2>
        <a:lt2>
          <a:srgbClr val="D5E1F3"/>
        </a:lt2>
        <a:accent1>
          <a:srgbClr val="BC4417"/>
        </a:accent1>
        <a:accent2>
          <a:srgbClr val="CF9C1C"/>
        </a:accent2>
        <a:accent3>
          <a:srgbClr val="FFFFFF"/>
        </a:accent3>
        <a:accent4>
          <a:srgbClr val="404040"/>
        </a:accent4>
        <a:accent5>
          <a:srgbClr val="DAB0AB"/>
        </a:accent5>
        <a:accent6>
          <a:srgbClr val="BB8D18"/>
        </a:accent6>
        <a:hlink>
          <a:srgbClr val="E8C97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000000"/>
        </a:dk2>
        <a:lt2>
          <a:srgbClr val="986615"/>
        </a:lt2>
        <a:accent1>
          <a:srgbClr val="BF4413"/>
        </a:accent1>
        <a:accent2>
          <a:srgbClr val="FFAB21"/>
        </a:accent2>
        <a:accent3>
          <a:srgbClr val="FFFFFF"/>
        </a:accent3>
        <a:accent4>
          <a:srgbClr val="404040"/>
        </a:accent4>
        <a:accent5>
          <a:srgbClr val="DCB0AA"/>
        </a:accent5>
        <a:accent6>
          <a:srgbClr val="E79B1D"/>
        </a:accent6>
        <a:hlink>
          <a:srgbClr val="C5A379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000000"/>
        </a:dk2>
        <a:lt2>
          <a:srgbClr val="4A1B17"/>
        </a:lt2>
        <a:accent1>
          <a:srgbClr val="C66C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DFBAAA"/>
        </a:accent5>
        <a:accent6>
          <a:srgbClr val="E6C013"/>
        </a:accent6>
        <a:hlink>
          <a:srgbClr val="FFDE93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000000"/>
        </a:dk2>
        <a:lt2>
          <a:srgbClr val="9B6902"/>
        </a:lt2>
        <a:accent1>
          <a:srgbClr val="C75E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E0B6AA"/>
        </a:accent5>
        <a:accent6>
          <a:srgbClr val="E6C013"/>
        </a:accent6>
        <a:hlink>
          <a:srgbClr val="EE66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000000"/>
        </a:dk2>
        <a:lt2>
          <a:srgbClr val="570301"/>
        </a:lt2>
        <a:accent1>
          <a:srgbClr val="D37E00"/>
        </a:accent1>
        <a:accent2>
          <a:srgbClr val="F5CB03"/>
        </a:accent2>
        <a:accent3>
          <a:srgbClr val="FFFFFF"/>
        </a:accent3>
        <a:accent4>
          <a:srgbClr val="404040"/>
        </a:accent4>
        <a:accent5>
          <a:srgbClr val="E6C0AA"/>
        </a:accent5>
        <a:accent6>
          <a:srgbClr val="DEB802"/>
        </a:accent6>
        <a:hlink>
          <a:srgbClr val="D860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000000"/>
        </a:dk2>
        <a:lt2>
          <a:srgbClr val="713C0C"/>
        </a:lt2>
        <a:accent1>
          <a:srgbClr val="E4B058"/>
        </a:accent1>
        <a:accent2>
          <a:srgbClr val="FDD912"/>
        </a:accent2>
        <a:accent3>
          <a:srgbClr val="FFFFFF"/>
        </a:accent3>
        <a:accent4>
          <a:srgbClr val="404040"/>
        </a:accent4>
        <a:accent5>
          <a:srgbClr val="EFD4B4"/>
        </a:accent5>
        <a:accent6>
          <a:srgbClr val="E5C40F"/>
        </a:accent6>
        <a:hlink>
          <a:srgbClr val="E063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000000"/>
        </a:dk2>
        <a:lt2>
          <a:srgbClr val="953900"/>
        </a:lt2>
        <a:accent1>
          <a:srgbClr val="B65300"/>
        </a:accent1>
        <a:accent2>
          <a:srgbClr val="CE6A00"/>
        </a:accent2>
        <a:accent3>
          <a:srgbClr val="FFFFFF"/>
        </a:accent3>
        <a:accent4>
          <a:srgbClr val="404040"/>
        </a:accent4>
        <a:accent5>
          <a:srgbClr val="D7B3AA"/>
        </a:accent5>
        <a:accent6>
          <a:srgbClr val="BA5F00"/>
        </a:accent6>
        <a:hlink>
          <a:srgbClr val="F0A806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000000"/>
        </a:dk2>
        <a:lt2>
          <a:srgbClr val="D87200"/>
        </a:lt2>
        <a:accent1>
          <a:srgbClr val="E29B07"/>
        </a:accent1>
        <a:accent2>
          <a:srgbClr val="EDBF03"/>
        </a:accent2>
        <a:accent3>
          <a:srgbClr val="FFFFFF"/>
        </a:accent3>
        <a:accent4>
          <a:srgbClr val="404040"/>
        </a:accent4>
        <a:accent5>
          <a:srgbClr val="EECBAA"/>
        </a:accent5>
        <a:accent6>
          <a:srgbClr val="D7AD02"/>
        </a:accent6>
        <a:hlink>
          <a:srgbClr val="7CA43F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4D4D4D"/>
        </a:dk1>
        <a:lt1>
          <a:srgbClr val="FFFFFF"/>
        </a:lt1>
        <a:dk2>
          <a:srgbClr val="000000"/>
        </a:dk2>
        <a:lt2>
          <a:srgbClr val="D24D06"/>
        </a:lt2>
        <a:accent1>
          <a:srgbClr val="E59709"/>
        </a:accent1>
        <a:accent2>
          <a:srgbClr val="E9AC24"/>
        </a:accent2>
        <a:accent3>
          <a:srgbClr val="FFFFFF"/>
        </a:accent3>
        <a:accent4>
          <a:srgbClr val="404040"/>
        </a:accent4>
        <a:accent5>
          <a:srgbClr val="F0C9AA"/>
        </a:accent5>
        <a:accent6>
          <a:srgbClr val="D39B20"/>
        </a:accent6>
        <a:hlink>
          <a:srgbClr val="F7B80B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4D4D4D"/>
        </a:dk1>
        <a:lt1>
          <a:srgbClr val="FFFFFF"/>
        </a:lt1>
        <a:dk2>
          <a:srgbClr val="000000"/>
        </a:dk2>
        <a:lt2>
          <a:srgbClr val="CD5003"/>
        </a:lt2>
        <a:accent1>
          <a:srgbClr val="419DCF"/>
        </a:accent1>
        <a:accent2>
          <a:srgbClr val="BC1F1F"/>
        </a:accent2>
        <a:accent3>
          <a:srgbClr val="FFFFFF"/>
        </a:accent3>
        <a:accent4>
          <a:srgbClr val="404040"/>
        </a:accent4>
        <a:accent5>
          <a:srgbClr val="B0CCE4"/>
        </a:accent5>
        <a:accent6>
          <a:srgbClr val="AA1B1B"/>
        </a:accent6>
        <a:hlink>
          <a:srgbClr val="FFE42F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1">
        <a:dk1>
          <a:srgbClr val="4D4D4D"/>
        </a:dk1>
        <a:lt1>
          <a:srgbClr val="FFFFFF"/>
        </a:lt1>
        <a:dk2>
          <a:srgbClr val="000000"/>
        </a:dk2>
        <a:lt2>
          <a:srgbClr val="DF2905"/>
        </a:lt2>
        <a:accent1>
          <a:srgbClr val="D05203"/>
        </a:accent1>
        <a:accent2>
          <a:srgbClr val="72A3E1"/>
        </a:accent2>
        <a:accent3>
          <a:srgbClr val="FFFFFF"/>
        </a:accent3>
        <a:accent4>
          <a:srgbClr val="404040"/>
        </a:accent4>
        <a:accent5>
          <a:srgbClr val="E4B3AA"/>
        </a:accent5>
        <a:accent6>
          <a:srgbClr val="6793CC"/>
        </a:accent6>
        <a:hlink>
          <a:srgbClr val="F3A105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Surgey">
      <a:dk1>
        <a:srgbClr val="DDEFFF"/>
      </a:dk1>
      <a:lt1>
        <a:srgbClr val="C1C1FF"/>
      </a:lt1>
      <a:dk2>
        <a:srgbClr val="FFFFFF"/>
      </a:dk2>
      <a:lt2>
        <a:srgbClr val="73C2E2"/>
      </a:lt2>
      <a:accent1>
        <a:srgbClr val="B3A997"/>
      </a:accent1>
      <a:accent2>
        <a:srgbClr val="00B3F2"/>
      </a:accent2>
      <a:accent3>
        <a:srgbClr val="0084B4"/>
      </a:accent3>
      <a:accent4>
        <a:srgbClr val="C19981"/>
      </a:accent4>
      <a:accent5>
        <a:srgbClr val="9C8F78"/>
      </a:accent5>
      <a:accent6>
        <a:srgbClr val="779ECC"/>
      </a:accent6>
      <a:hlink>
        <a:srgbClr val="6565FF"/>
      </a:hlink>
      <a:folHlink>
        <a:srgbClr val="00B0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2621</TotalTime>
  <Words>4749</Words>
  <Application>Microsoft Office PowerPoint</Application>
  <PresentationFormat>Custom</PresentationFormat>
  <Paragraphs>610</Paragraphs>
  <Slides>46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48" baseType="lpstr">
      <vt:lpstr>template</vt:lpstr>
      <vt:lpstr>Custom Design</vt:lpstr>
      <vt:lpstr>Injuries. Wounds.</vt:lpstr>
      <vt:lpstr>Trauma</vt:lpstr>
      <vt:lpstr>Trauma: A Leading Cause of Mortality</vt:lpstr>
      <vt:lpstr>Classification of Injuries in Surgical Practice</vt:lpstr>
      <vt:lpstr>Pathophysiology of Trauma</vt:lpstr>
      <vt:lpstr>Classification of Mechanical Injuries</vt:lpstr>
      <vt:lpstr>Classification of Mechanical Injuries to Body Cavities &amp; Hollow Organs</vt:lpstr>
      <vt:lpstr>Mechanisms &amp; Impact of Closed Mechanical Injuries</vt:lpstr>
      <vt:lpstr>Mechanisms &amp; Impact of Closed Mechanical Injuries</vt:lpstr>
      <vt:lpstr>Crush Injuries and Complications</vt:lpstr>
      <vt:lpstr>Blast Injuries: Mechanisms and Implications</vt:lpstr>
      <vt:lpstr>Blast Syndromes: Classification and Clinical Presentation</vt:lpstr>
      <vt:lpstr>Phases of Clinical Presentation in Traumatized Patients</vt:lpstr>
      <vt:lpstr>Timeline of Trauma-Induced Mortality</vt:lpstr>
      <vt:lpstr>Prehospital Care of Traumatized Patients</vt:lpstr>
      <vt:lpstr>: Emergency Life-Saving Therapeutic Measures</vt:lpstr>
      <vt:lpstr>Effective Management &amp; Transportation of Trauma Patients</vt:lpstr>
      <vt:lpstr>Clinical Management of Trauma Patients in Hospital</vt:lpstr>
      <vt:lpstr>Diagnostic Approaches in Trauma Care</vt:lpstr>
      <vt:lpstr>Essential Laboratory Investigations in Trauma</vt:lpstr>
      <vt:lpstr>Trauma Management: Rapid Interventions</vt:lpstr>
      <vt:lpstr>Acute Therapeutic Measures in Trauma Care</vt:lpstr>
      <vt:lpstr>WOUND</vt:lpstr>
      <vt:lpstr>Wound Management &amp; Risks</vt:lpstr>
      <vt:lpstr>Classification of Wounds</vt:lpstr>
      <vt:lpstr>Classification of Wounds</vt:lpstr>
      <vt:lpstr>Classification of Wounds</vt:lpstr>
      <vt:lpstr>Classification of Wounds</vt:lpstr>
      <vt:lpstr>Classification of Wounds</vt:lpstr>
      <vt:lpstr>Classification of Wounds Based on Bacterial Colonization</vt:lpstr>
      <vt:lpstr>Classification of Wounds Based on Time Since Injury</vt:lpstr>
      <vt:lpstr>Phases of Wound Healing</vt:lpstr>
      <vt:lpstr>Hemostasis &amp; Inflammation in Wound Healing</vt:lpstr>
      <vt:lpstr>Hemostasis &amp; Inflammation in Wound Healing</vt:lpstr>
      <vt:lpstr>Proliferative Phase of Wound Healing</vt:lpstr>
      <vt:lpstr>Matrix Synthesis: Collagen Biochemistry</vt:lpstr>
      <vt:lpstr>Proteoglycan Synthesis in Wound Healing</vt:lpstr>
      <vt:lpstr>Scar Maturation and Remodeling</vt:lpstr>
      <vt:lpstr>Epithelialization in Wound Healing</vt:lpstr>
      <vt:lpstr>Growth Factors in Healing</vt:lpstr>
      <vt:lpstr>Wound Contraction &amp; Myofibroblasts</vt:lpstr>
      <vt:lpstr>Primary Wound Closure Techniques</vt:lpstr>
      <vt:lpstr>Delayed Primary Closure Technique</vt:lpstr>
      <vt:lpstr>Secondary Suture Technique</vt:lpstr>
      <vt:lpstr>Management of Infected Wounds</vt:lpstr>
      <vt:lpstr>Wound Care &amp; Suture Removal</vt:lpstr>
    </vt:vector>
  </TitlesOfParts>
  <Company>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PoweredTemplates.com</dc:creator>
  <cp:lastModifiedBy>abc</cp:lastModifiedBy>
  <cp:revision>215</cp:revision>
  <dcterms:created xsi:type="dcterms:W3CDTF">2006-06-29T12:15:01Z</dcterms:created>
  <dcterms:modified xsi:type="dcterms:W3CDTF">2023-09-06T21:35:37Z</dcterms:modified>
</cp:coreProperties>
</file>